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356" r:id="rId3"/>
    <p:sldId id="365" r:id="rId4"/>
    <p:sldId id="470" r:id="rId5"/>
    <p:sldId id="509" r:id="rId6"/>
    <p:sldId id="524" r:id="rId7"/>
    <p:sldId id="523" r:id="rId8"/>
    <p:sldId id="525" r:id="rId9"/>
    <p:sldId id="474" r:id="rId10"/>
    <p:sldId id="506" r:id="rId11"/>
    <p:sldId id="510" r:id="rId12"/>
    <p:sldId id="456" r:id="rId13"/>
    <p:sldId id="463" r:id="rId14"/>
    <p:sldId id="481" r:id="rId15"/>
    <p:sldId id="462" r:id="rId16"/>
    <p:sldId id="522" r:id="rId17"/>
    <p:sldId id="513" r:id="rId18"/>
    <p:sldId id="528" r:id="rId19"/>
    <p:sldId id="532" r:id="rId20"/>
    <p:sldId id="527" r:id="rId21"/>
    <p:sldId id="514" r:id="rId22"/>
    <p:sldId id="485" r:id="rId23"/>
    <p:sldId id="498" r:id="rId24"/>
    <p:sldId id="486" r:id="rId25"/>
    <p:sldId id="492" r:id="rId26"/>
    <p:sldId id="490" r:id="rId27"/>
    <p:sldId id="493" r:id="rId28"/>
    <p:sldId id="494" r:id="rId29"/>
    <p:sldId id="495" r:id="rId30"/>
    <p:sldId id="488" r:id="rId31"/>
    <p:sldId id="521" r:id="rId32"/>
    <p:sldId id="497" r:id="rId33"/>
    <p:sldId id="275"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1064BE-EFA9-C141-878B-B91EB0767F66}">
          <p14:sldIdLst>
            <p14:sldId id="256"/>
          </p14:sldIdLst>
        </p14:section>
        <p14:section name="motivation" id="{14106A84-E521-6647-8F22-E4B0296D887D}">
          <p14:sldIdLst>
            <p14:sldId id="356"/>
            <p14:sldId id="365"/>
            <p14:sldId id="470"/>
            <p14:sldId id="509"/>
            <p14:sldId id="524"/>
            <p14:sldId id="523"/>
            <p14:sldId id="525"/>
          </p14:sldIdLst>
        </p14:section>
        <p14:section name="proposed-method" id="{F6E5AADE-22C7-1D44-9599-0B338B9A5781}">
          <p14:sldIdLst>
            <p14:sldId id="474"/>
            <p14:sldId id="506"/>
            <p14:sldId id="510"/>
            <p14:sldId id="456"/>
            <p14:sldId id="463"/>
            <p14:sldId id="481"/>
            <p14:sldId id="462"/>
            <p14:sldId id="522"/>
            <p14:sldId id="513"/>
            <p14:sldId id="528"/>
            <p14:sldId id="532"/>
            <p14:sldId id="527"/>
            <p14:sldId id="514"/>
            <p14:sldId id="485"/>
            <p14:sldId id="498"/>
            <p14:sldId id="486"/>
          </p14:sldIdLst>
        </p14:section>
        <p14:section name="corpus" id="{2E1B43F6-81B9-CD4B-B368-A324118D7103}">
          <p14:sldIdLst>
            <p14:sldId id="492"/>
          </p14:sldIdLst>
        </p14:section>
        <p14:section name="experiments-and-results" id="{2FD16C1E-41F0-264B-A3EE-4083DE78A167}">
          <p14:sldIdLst>
            <p14:sldId id="490"/>
            <p14:sldId id="493"/>
            <p14:sldId id="494"/>
            <p14:sldId id="495"/>
            <p14:sldId id="488"/>
          </p14:sldIdLst>
        </p14:section>
        <p14:section name="summery" id="{F46C3EDC-C37F-5047-85CE-884B63A6D0F6}">
          <p14:sldIdLst>
            <p14:sldId id="521"/>
            <p14:sldId id="497"/>
            <p14:sldId id="275"/>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B2265"/>
    <a:srgbClr val="2157AF"/>
    <a:srgbClr val="5069FF"/>
    <a:srgbClr val="007AC9"/>
    <a:srgbClr val="0082CA"/>
    <a:srgbClr val="55C1E9"/>
    <a:srgbClr val="4BC8EB"/>
    <a:srgbClr val="0C0725"/>
    <a:srgbClr val="00B9E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5" autoAdjust="0"/>
    <p:restoredTop sz="83795" autoAdjust="0"/>
  </p:normalViewPr>
  <p:slideViewPr>
    <p:cSldViewPr snapToGrid="0" snapToObjects="1">
      <p:cViewPr varScale="1">
        <p:scale>
          <a:sx n="121" d="100"/>
          <a:sy n="121" d="100"/>
        </p:scale>
        <p:origin x="968"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5" Type="http://schemas.openxmlformats.org/officeDocument/2006/relationships/image" Target="../media/image31.emf"/><Relationship Id="rId4" Type="http://schemas.openxmlformats.org/officeDocument/2006/relationships/image" Target="../media/image30.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9.emf"/><Relationship Id="rId1" Type="http://schemas.openxmlformats.org/officeDocument/2006/relationships/image" Target="../media/image27.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9.emf"/><Relationship Id="rId1" Type="http://schemas.openxmlformats.org/officeDocument/2006/relationships/image" Target="../media/image2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27.emf"/><Relationship Id="rId1" Type="http://schemas.openxmlformats.org/officeDocument/2006/relationships/image" Target="../media/image38.emf"/><Relationship Id="rId4" Type="http://schemas.openxmlformats.org/officeDocument/2006/relationships/image" Target="../media/image40.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image" Target="../media/image43.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5" Type="http://schemas.openxmlformats.org/officeDocument/2006/relationships/image" Target="../media/image31.emf"/><Relationship Id="rId4" Type="http://schemas.openxmlformats.org/officeDocument/2006/relationships/image" Target="../media/image30.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image" Target="../media/image43.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image" Target="../media/image44.emf"/><Relationship Id="rId1" Type="http://schemas.openxmlformats.org/officeDocument/2006/relationships/image" Target="../media/image43.emf"/><Relationship Id="rId4" Type="http://schemas.openxmlformats.org/officeDocument/2006/relationships/image" Target="../media/image46.emf"/></Relationships>
</file>

<file path=ppt/media/image1.jpeg>
</file>

<file path=ppt/media/image10.jpg>
</file>

<file path=ppt/media/image11.png>
</file>

<file path=ppt/media/image12.jpg>
</file>

<file path=ppt/media/image13.gif>
</file>

<file path=ppt/media/image14.png>
</file>

<file path=ppt/media/image15.png>
</file>

<file path=ppt/media/image16.png>
</file>

<file path=ppt/media/image17.png>
</file>

<file path=ppt/media/image18.jpeg>
</file>

<file path=ppt/media/image19.jpg>
</file>

<file path=ppt/media/image2.JPG>
</file>

<file path=ppt/media/image21.jpg>
</file>

<file path=ppt/media/image22.jpg>
</file>

<file path=ppt/media/image23.jpg>
</file>

<file path=ppt/media/image24.jpg>
</file>

<file path=ppt/media/image25.png>
</file>

<file path=ppt/media/image26.png>
</file>

<file path=ppt/media/image3.jpeg>
</file>

<file path=ppt/media/image32.png>
</file>

<file path=ppt/media/image34.png>
</file>

<file path=ppt/media/image35.png>
</file>

<file path=ppt/media/image36.png>
</file>

<file path=ppt/media/image37.png>
</file>

<file path=ppt/media/image4.png>
</file>

<file path=ppt/media/image41.png>
</file>

<file path=ppt/media/image42.png>
</file>

<file path=ppt/media/image47.png>
</file>

<file path=ppt/media/image48.png>
</file>

<file path=ppt/media/image49.png>
</file>

<file path=ppt/media/image5.jpg>
</file>

<file path=ppt/media/image51.png>
</file>

<file path=ppt/media/image52.png>
</file>

<file path=ppt/media/image53.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FB4C7F-997C-CF4E-9B8E-935C088BD46A}" type="datetimeFigureOut">
              <a:rPr lang="en-US" smtClean="0"/>
              <a:t>7/15/18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F770EF-002A-514E-87A8-FE9E98DBB9A2}" type="slidenum">
              <a:rPr lang="en-US" smtClean="0"/>
              <a:t>‹#›</a:t>
            </a:fld>
            <a:endParaRPr lang="en-US"/>
          </a:p>
        </p:txBody>
      </p:sp>
    </p:spTree>
    <p:extLst>
      <p:ext uri="{BB962C8B-B14F-4D97-AF65-F5344CB8AC3E}">
        <p14:creationId xmlns:p14="http://schemas.microsoft.com/office/powerpoint/2010/main" val="497109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F770EF-002A-514E-87A8-FE9E98DBB9A2}" type="slidenum">
              <a:rPr lang="en-US" smtClean="0"/>
              <a:t>1</a:t>
            </a:fld>
            <a:endParaRPr lang="en-US"/>
          </a:p>
        </p:txBody>
      </p:sp>
    </p:spTree>
    <p:extLst>
      <p:ext uri="{BB962C8B-B14F-4D97-AF65-F5344CB8AC3E}">
        <p14:creationId xmlns:p14="http://schemas.microsoft.com/office/powerpoint/2010/main" val="10473620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 better representations and</a:t>
            </a:r>
            <a:r>
              <a:rPr lang="en-US" baseline="0" dirty="0"/>
              <a:t> improve </a:t>
            </a:r>
            <a:r>
              <a:rPr lang="en-US" baseline="0" dirty="0" err="1"/>
              <a:t>generability</a:t>
            </a:r>
            <a:endParaRPr lang="en-US" baseline="0" dirty="0"/>
          </a:p>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12</a:t>
            </a:fld>
            <a:endParaRPr lang="en-US"/>
          </a:p>
        </p:txBody>
      </p:sp>
    </p:spTree>
    <p:extLst>
      <p:ext uri="{BB962C8B-B14F-4D97-AF65-F5344CB8AC3E}">
        <p14:creationId xmlns:p14="http://schemas.microsoft.com/office/powerpoint/2010/main" val="41366589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There are many approaches of semi-supervised learning: generative based (expectation maximization), label propagation, co-training,</a:t>
            </a:r>
            <a:r>
              <a:rPr lang="en-US" baseline="0" dirty="0"/>
              <a:t> self-training, and graph-based </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r>
              <a:rPr lang="en-US" dirty="0"/>
              <a:t>We focused on graph based</a:t>
            </a:r>
            <a:r>
              <a:rPr lang="en-US" baseline="0" dirty="0"/>
              <a:t> approach</a:t>
            </a:r>
            <a:endParaRPr lang="en-US" dirty="0"/>
          </a:p>
          <a:p>
            <a:r>
              <a:rPr lang="en-US" b="1" baseline="0" dirty="0"/>
              <a:t>WHY Graph based??</a:t>
            </a:r>
          </a:p>
          <a:p>
            <a:r>
              <a:rPr lang="en-US" baseline="0" dirty="0"/>
              <a:t>It has proven success recently for semi-supervised learning. </a:t>
            </a:r>
            <a:endParaRPr lang="en-US" dirty="0"/>
          </a:p>
          <a:p>
            <a:r>
              <a:rPr lang="en-US" dirty="0"/>
              <a:t>Graph based methods define a graph where nodes are labeled</a:t>
            </a:r>
            <a:r>
              <a:rPr lang="en-US" baseline="0" dirty="0"/>
              <a:t> and unlabeled examples in the dataset and edges reflect the similarity between them. </a:t>
            </a:r>
          </a:p>
          <a:p>
            <a:r>
              <a:rPr lang="en-US" baseline="0" dirty="0"/>
              <a:t>Graph based methods are nonparametric, discriminative in nature. </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13</a:t>
            </a:fld>
            <a:endParaRPr lang="en-US"/>
          </a:p>
        </p:txBody>
      </p:sp>
    </p:spTree>
    <p:extLst>
      <p:ext uri="{BB962C8B-B14F-4D97-AF65-F5344CB8AC3E}">
        <p14:creationId xmlns:p14="http://schemas.microsoft.com/office/powerpoint/2010/main" val="33841140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14</a:t>
            </a:fld>
            <a:endParaRPr lang="en-US"/>
          </a:p>
        </p:txBody>
      </p:sp>
    </p:spTree>
    <p:extLst>
      <p:ext uri="{BB962C8B-B14F-4D97-AF65-F5344CB8AC3E}">
        <p14:creationId xmlns:p14="http://schemas.microsoft.com/office/powerpoint/2010/main" val="30319617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i="0" kern="1200" dirty="0">
              <a:solidFill>
                <a:schemeClr val="tx1"/>
              </a:solidFill>
              <a:latin typeface="+mn-lt"/>
              <a:ea typeface="+mn-ea"/>
              <a:cs typeface="+mn-cs"/>
            </a:endParaRPr>
          </a:p>
          <a:p>
            <a:endParaRPr lang="en-US" sz="1200" i="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15</a:t>
            </a:fld>
            <a:endParaRPr lang="en-US"/>
          </a:p>
        </p:txBody>
      </p:sp>
    </p:spTree>
    <p:extLst>
      <p:ext uri="{BB962C8B-B14F-4D97-AF65-F5344CB8AC3E}">
        <p14:creationId xmlns:p14="http://schemas.microsoft.com/office/powerpoint/2010/main" val="3626625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time-complexity</a:t>
            </a:r>
            <a:r>
              <a:rPr lang="en-US" baseline="0" dirty="0"/>
              <a:t> of the </a:t>
            </a:r>
            <a:r>
              <a:rPr lang="en-US" dirty="0"/>
              <a:t>K-nearest</a:t>
            </a:r>
            <a:r>
              <a:rPr lang="en-US" baseline="0" dirty="0"/>
              <a:t> neighbor is </a:t>
            </a:r>
            <a:r>
              <a:rPr lang="en-US" sz="1200" kern="1200" dirty="0">
                <a:solidFill>
                  <a:schemeClr val="tx1"/>
                </a:solidFill>
                <a:latin typeface="+mn-lt"/>
                <a:ea typeface="+mn-ea"/>
                <a:cs typeface="+mn-cs"/>
              </a:rPr>
              <a:t>quadratic O(n^2). </a:t>
            </a:r>
            <a:endParaRPr lang="en-US" dirty="0"/>
          </a:p>
          <a:p>
            <a:r>
              <a:rPr lang="en-US" dirty="0"/>
              <a:t>To reduce the computational cost we considered 10 nearest instances</a:t>
            </a:r>
          </a:p>
          <a:p>
            <a:r>
              <a:rPr lang="en-US" dirty="0"/>
              <a:t>K-d tree: O(N),</a:t>
            </a:r>
            <a:r>
              <a:rPr lang="en-US" baseline="0" dirty="0"/>
              <a:t> depth O(</a:t>
            </a:r>
            <a:r>
              <a:rPr lang="en-US" baseline="0" dirty="0" err="1"/>
              <a:t>lgN</a:t>
            </a:r>
            <a:r>
              <a:rPr lang="en-US" baseline="0" dirty="0"/>
              <a:t>), construction time O(</a:t>
            </a:r>
            <a:r>
              <a:rPr lang="en-US" baseline="0" dirty="0" err="1"/>
              <a:t>NlgN</a:t>
            </a:r>
            <a:r>
              <a:rPr lang="en-US" baseline="0" dirty="0"/>
              <a:t>)</a:t>
            </a:r>
          </a:p>
          <a:p>
            <a:r>
              <a:rPr lang="en-US" baseline="0" dirty="0"/>
              <a:t>K=40 in K-d tree</a:t>
            </a:r>
          </a:p>
          <a:p>
            <a:r>
              <a:rPr lang="en-US" baseline="0" dirty="0"/>
              <a:t>Search time: O(</a:t>
            </a:r>
            <a:r>
              <a:rPr lang="en-US" baseline="0" dirty="0" err="1"/>
              <a:t>lgN</a:t>
            </a:r>
            <a:r>
              <a:rPr lang="en-US" baseline="0" dirty="0"/>
              <a:t>) </a:t>
            </a:r>
          </a:p>
          <a:p>
            <a:endParaRPr lang="en-US" baseline="0" dirty="0"/>
          </a:p>
          <a:p>
            <a:r>
              <a:rPr lang="en-US" sz="1200" b="1" kern="1200" dirty="0">
                <a:solidFill>
                  <a:schemeClr val="tx1"/>
                </a:solidFill>
                <a:latin typeface="+mn-lt"/>
                <a:ea typeface="+mn-ea"/>
                <a:cs typeface="+mn-cs"/>
              </a:rPr>
              <a:t>KNN:</a:t>
            </a:r>
            <a:r>
              <a:rPr lang="en-US" sz="1200" kern="1200" dirty="0">
                <a:solidFill>
                  <a:schemeClr val="tx1"/>
                </a:solidFill>
                <a:latin typeface="+mn-lt"/>
                <a:ea typeface="+mn-ea"/>
                <a:cs typeface="+mn-cs"/>
              </a:rPr>
              <a:t> given a set </a:t>
            </a:r>
            <a:r>
              <a:rPr lang="en-US" sz="1200" i="1" kern="1200" dirty="0">
                <a:solidFill>
                  <a:schemeClr val="tx1"/>
                </a:solidFill>
                <a:latin typeface="+mn-lt"/>
                <a:ea typeface="+mn-ea"/>
                <a:cs typeface="+mn-cs"/>
              </a:rPr>
              <a:t>S</a:t>
            </a:r>
            <a:r>
              <a:rPr lang="en-US" sz="1200" i="0" kern="1200" dirty="0">
                <a:solidFill>
                  <a:schemeClr val="tx1"/>
                </a:solidFill>
                <a:latin typeface="+mn-lt"/>
                <a:ea typeface="+mn-ea"/>
                <a:cs typeface="+mn-cs"/>
              </a:rPr>
              <a:t> of points in a space </a:t>
            </a:r>
            <a:r>
              <a:rPr lang="en-US" sz="1200" i="1" kern="1200" dirty="0">
                <a:solidFill>
                  <a:schemeClr val="tx1"/>
                </a:solidFill>
                <a:latin typeface="+mn-lt"/>
                <a:ea typeface="+mn-ea"/>
                <a:cs typeface="+mn-cs"/>
              </a:rPr>
              <a:t>M</a:t>
            </a:r>
            <a:r>
              <a:rPr lang="en-US" sz="1200" i="0" kern="1200" dirty="0">
                <a:solidFill>
                  <a:schemeClr val="tx1"/>
                </a:solidFill>
                <a:latin typeface="+mn-lt"/>
                <a:ea typeface="+mn-ea"/>
                <a:cs typeface="+mn-cs"/>
              </a:rPr>
              <a:t> and a query point </a:t>
            </a:r>
            <a:r>
              <a:rPr lang="en-US" sz="1200" i="1" kern="1200" dirty="0">
                <a:solidFill>
                  <a:schemeClr val="tx1"/>
                </a:solidFill>
                <a:latin typeface="+mn-lt"/>
                <a:ea typeface="+mn-ea"/>
                <a:cs typeface="+mn-cs"/>
              </a:rPr>
              <a:t>q</a:t>
            </a:r>
            <a:r>
              <a:rPr lang="en-US" sz="1200" i="0" kern="1200" dirty="0">
                <a:solidFill>
                  <a:schemeClr val="tx1"/>
                </a:solidFill>
                <a:latin typeface="+mn-lt"/>
                <a:ea typeface="+mn-ea"/>
                <a:cs typeface="+mn-cs"/>
              </a:rPr>
              <a:t> ∈ </a:t>
            </a:r>
            <a:r>
              <a:rPr lang="en-US" sz="1200" i="1" kern="1200" dirty="0">
                <a:solidFill>
                  <a:schemeClr val="tx1"/>
                </a:solidFill>
                <a:latin typeface="+mn-lt"/>
                <a:ea typeface="+mn-ea"/>
                <a:cs typeface="+mn-cs"/>
              </a:rPr>
              <a:t>M</a:t>
            </a:r>
            <a:r>
              <a:rPr lang="en-US" sz="1200" i="0" kern="1200" dirty="0">
                <a:solidFill>
                  <a:schemeClr val="tx1"/>
                </a:solidFill>
                <a:latin typeface="+mn-lt"/>
                <a:ea typeface="+mn-ea"/>
                <a:cs typeface="+mn-cs"/>
              </a:rPr>
              <a:t>, find the closest points in </a:t>
            </a:r>
            <a:r>
              <a:rPr lang="en-US" sz="1200" i="1" kern="1200" dirty="0">
                <a:solidFill>
                  <a:schemeClr val="tx1"/>
                </a:solidFill>
                <a:latin typeface="+mn-lt"/>
                <a:ea typeface="+mn-ea"/>
                <a:cs typeface="+mn-cs"/>
              </a:rPr>
              <a:t>S</a:t>
            </a:r>
            <a:r>
              <a:rPr lang="en-US" sz="1200" i="0" kern="1200" dirty="0">
                <a:solidFill>
                  <a:schemeClr val="tx1"/>
                </a:solidFill>
                <a:latin typeface="+mn-lt"/>
                <a:ea typeface="+mn-ea"/>
                <a:cs typeface="+mn-cs"/>
              </a:rPr>
              <a:t> to </a:t>
            </a:r>
            <a:r>
              <a:rPr lang="en-US" sz="1200" i="1" kern="1200" dirty="0">
                <a:solidFill>
                  <a:schemeClr val="tx1"/>
                </a:solidFill>
                <a:latin typeface="+mn-lt"/>
                <a:ea typeface="+mn-ea"/>
                <a:cs typeface="+mn-cs"/>
              </a:rPr>
              <a:t>q</a:t>
            </a:r>
            <a:r>
              <a:rPr lang="en-US" sz="1200" i="0" kern="1200" dirty="0">
                <a:solidFill>
                  <a:schemeClr val="tx1"/>
                </a:solidFill>
                <a:latin typeface="+mn-lt"/>
                <a:ea typeface="+mn-ea"/>
                <a:cs typeface="+mn-cs"/>
              </a:rPr>
              <a:t>.</a:t>
            </a:r>
          </a:p>
          <a:p>
            <a:r>
              <a:rPr lang="en-US" sz="1200" i="0" kern="1200" dirty="0">
                <a:solidFill>
                  <a:schemeClr val="tx1"/>
                </a:solidFill>
                <a:latin typeface="+mn-lt"/>
                <a:ea typeface="+mn-ea"/>
                <a:cs typeface="+mn-cs"/>
              </a:rPr>
              <a:t>K-d tree is a space-partitioning data structure for organizing points in a k-dimensional space.</a:t>
            </a:r>
          </a:p>
          <a:p>
            <a:r>
              <a:rPr lang="en-US" sz="1200" i="0" kern="1200" dirty="0">
                <a:solidFill>
                  <a:schemeClr val="tx1"/>
                </a:solidFill>
                <a:latin typeface="+mn-lt"/>
                <a:ea typeface="+mn-ea"/>
                <a:cs typeface="+mn-cs"/>
              </a:rPr>
              <a:t>Find approximate nearest neighbors in a (relatively) low-dimensional real-valued space.</a:t>
            </a:r>
          </a:p>
          <a:p>
            <a:r>
              <a:rPr lang="en-US" sz="1200" i="0" kern="1200" dirty="0">
                <a:solidFill>
                  <a:schemeClr val="tx1"/>
                </a:solidFill>
                <a:latin typeface="+mn-lt"/>
                <a:ea typeface="+mn-ea"/>
                <a:cs typeface="+mn-cs"/>
              </a:rPr>
              <a:t>When we get a new data instance, we find the matching leaf of the K-D tree, and compare the instance to all the training point in that leaf.</a:t>
            </a:r>
          </a:p>
          <a:p>
            <a:endParaRPr lang="en-US" sz="1200" i="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16</a:t>
            </a:fld>
            <a:endParaRPr lang="en-US"/>
          </a:p>
        </p:txBody>
      </p:sp>
    </p:spTree>
    <p:extLst>
      <p:ext uri="{BB962C8B-B14F-4D97-AF65-F5344CB8AC3E}">
        <p14:creationId xmlns:p14="http://schemas.microsoft.com/office/powerpoint/2010/main" val="27232013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The semi-supervised part induces the structural similarity between labeled and unlabeled instances, which is done by learning embedding from a similarity 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Uses activations from both supervised and semi-supervised parts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 are two types of context that are sampled: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1) First type of context is based on the graph A, </a:t>
            </a:r>
            <a:r>
              <a:rPr lang="en-US" sz="1200" kern="1200" dirty="0">
                <a:solidFill>
                  <a:schemeClr val="tx1"/>
                </a:solidFill>
                <a:effectLst/>
                <a:latin typeface="+mn-lt"/>
                <a:ea typeface="+mn-ea"/>
                <a:cs typeface="+mn-cs"/>
              </a:rPr>
              <a:t>which encodes the structure (distributional)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 The second type of context is based on the labels in order to inject label information into the embeddings </a:t>
            </a:r>
            <a:endParaRPr lang="en-US" sz="1200" dirty="0"/>
          </a:p>
          <a:p>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17</a:t>
            </a:fld>
            <a:endParaRPr lang="en-US"/>
          </a:p>
        </p:txBody>
      </p:sp>
    </p:spTree>
    <p:extLst>
      <p:ext uri="{BB962C8B-B14F-4D97-AF65-F5344CB8AC3E}">
        <p14:creationId xmlns:p14="http://schemas.microsoft.com/office/powerpoint/2010/main" val="3946459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The semi-supervised part induces the structural similarity between labeled and unlabeled instances, which is done by learning embedding from a similarity 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Uses activations from both supervised and semi-supervised parts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 are two types of context that are sampled: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1) First type of context is based on the graph A, </a:t>
            </a:r>
            <a:r>
              <a:rPr lang="en-US" sz="1200" kern="1200" dirty="0">
                <a:solidFill>
                  <a:schemeClr val="tx1"/>
                </a:solidFill>
                <a:effectLst/>
                <a:latin typeface="+mn-lt"/>
                <a:ea typeface="+mn-ea"/>
                <a:cs typeface="+mn-cs"/>
              </a:rPr>
              <a:t>which encodes the structure (distributional)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 The second type of context is based on the labels in order to inject label information into the embeddings </a:t>
            </a:r>
            <a:endParaRPr lang="en-US" sz="1200" dirty="0"/>
          </a:p>
          <a:p>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18</a:t>
            </a:fld>
            <a:endParaRPr lang="en-US"/>
          </a:p>
        </p:txBody>
      </p:sp>
    </p:spTree>
    <p:extLst>
      <p:ext uri="{BB962C8B-B14F-4D97-AF65-F5344CB8AC3E}">
        <p14:creationId xmlns:p14="http://schemas.microsoft.com/office/powerpoint/2010/main" val="10446612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a:p>
            <a:r>
              <a:rPr lang="en-US" baseline="0" dirty="0"/>
              <a:t>The semi-supervised part induces the structural similarity between labeled and unlabeled instances, which is done by learning embedding from a similarity graph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Uses activations from both supervised and semi-supervised parts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 are two types of context that are sampled: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1) First type of context is based on the graph A, </a:t>
            </a:r>
            <a:r>
              <a:rPr lang="en-US" sz="1200" kern="1200" dirty="0">
                <a:solidFill>
                  <a:schemeClr val="tx1"/>
                </a:solidFill>
                <a:effectLst/>
                <a:latin typeface="+mn-lt"/>
                <a:ea typeface="+mn-ea"/>
                <a:cs typeface="+mn-cs"/>
              </a:rPr>
              <a:t>which encodes the structure (distributional)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 The second type of context is based on the labels in order to inject label information into the embeddings </a:t>
            </a:r>
            <a:endParaRPr lang="en-US" sz="1200" dirty="0"/>
          </a:p>
          <a:p>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19</a:t>
            </a:fld>
            <a:endParaRPr lang="en-US"/>
          </a:p>
        </p:txBody>
      </p:sp>
    </p:spTree>
    <p:extLst>
      <p:ext uri="{BB962C8B-B14F-4D97-AF65-F5344CB8AC3E}">
        <p14:creationId xmlns:p14="http://schemas.microsoft.com/office/powerpoint/2010/main" val="4434512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As parameters, we have …</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20</a:t>
            </a:fld>
            <a:endParaRPr lang="en-US"/>
          </a:p>
        </p:txBody>
      </p:sp>
    </p:spTree>
    <p:extLst>
      <p:ext uri="{BB962C8B-B14F-4D97-AF65-F5344CB8AC3E}">
        <p14:creationId xmlns:p14="http://schemas.microsoft.com/office/powerpoint/2010/main" val="20010474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latin typeface="+mn-lt"/>
                <a:ea typeface="+mn-ea"/>
                <a:cs typeface="+mn-cs"/>
              </a:rPr>
              <a:t>Let us see the domain adversarial component:</a:t>
            </a:r>
          </a:p>
          <a:p>
            <a:endParaRPr lang="en-US" sz="1200" b="1" kern="1200" dirty="0">
              <a:solidFill>
                <a:schemeClr val="tx1"/>
              </a:solidFill>
              <a:latin typeface="+mn-lt"/>
              <a:ea typeface="+mn-ea"/>
              <a:cs typeface="+mn-cs"/>
            </a:endParaRPr>
          </a:p>
          <a:p>
            <a:r>
              <a:rPr lang="en-US" sz="1200" b="1" kern="1200" dirty="0">
                <a:solidFill>
                  <a:schemeClr val="tx1"/>
                </a:solidFill>
                <a:latin typeface="+mn-lt"/>
                <a:ea typeface="+mn-ea"/>
                <a:cs typeface="+mn-cs"/>
              </a:rPr>
              <a:t>Distribution drift</a:t>
            </a:r>
            <a:r>
              <a:rPr lang="en-US" sz="1200" kern="1200" dirty="0">
                <a:solidFill>
                  <a:schemeClr val="tx1"/>
                </a:solidFill>
                <a:latin typeface="+mn-lt"/>
                <a:ea typeface="+mn-ea"/>
                <a:cs typeface="+mn-cs"/>
              </a:rPr>
              <a:t>: generally statistical models assume that the distribution of data stays the same over time. But in practice, the distribution of data changes constantly, sometimes drastically. This is called distribution drift.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 in</a:t>
            </a:r>
            <a:r>
              <a:rPr lang="en-US" sz="1200" kern="1200" baseline="0" dirty="0">
                <a:solidFill>
                  <a:schemeClr val="tx1"/>
                </a:solidFill>
                <a:latin typeface="+mn-lt"/>
                <a:ea typeface="+mn-ea"/>
                <a:cs typeface="+mn-cs"/>
              </a:rPr>
              <a:t> our model we added domain adversarial component. </a:t>
            </a:r>
          </a:p>
          <a:p>
            <a:r>
              <a:rPr lang="en-US" sz="1200" kern="1200" baseline="0" dirty="0">
                <a:solidFill>
                  <a:schemeClr val="tx1"/>
                </a:solidFill>
                <a:latin typeface="+mn-lt"/>
                <a:ea typeface="+mn-ea"/>
                <a:cs typeface="+mn-cs"/>
              </a:rPr>
              <a:t>This part takes shared representation of the source and target domains as input and tries to discriminate between them.  </a:t>
            </a:r>
            <a:endParaRPr lang="en-US" sz="1200" kern="1200" dirty="0">
              <a:solidFill>
                <a:schemeClr val="tx1"/>
              </a:solidFill>
              <a:latin typeface="+mn-lt"/>
              <a:ea typeface="+mn-ea"/>
              <a:cs typeface="+mn-cs"/>
            </a:endParaRPr>
          </a:p>
          <a:p>
            <a:r>
              <a:rPr lang="en-US" dirty="0"/>
              <a:t>(The domain discriminator)</a:t>
            </a:r>
            <a:r>
              <a:rPr lang="en-US" baseline="0" dirty="0"/>
              <a:t> this is adversarial with respect to the shared layers and it is done by using gradient reversal during back propagation.</a:t>
            </a:r>
          </a:p>
          <a:p>
            <a:r>
              <a:rPr lang="en-US" baseline="0" dirty="0"/>
              <a:t>During the training it tries to maximize the loss of the discriminator </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21</a:t>
            </a:fld>
            <a:endParaRPr lang="en-US"/>
          </a:p>
        </p:txBody>
      </p:sp>
    </p:spTree>
    <p:extLst>
      <p:ext uri="{BB962C8B-B14F-4D97-AF65-F5344CB8AC3E}">
        <p14:creationId xmlns:p14="http://schemas.microsoft.com/office/powerpoint/2010/main" val="34391848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www.color</a:t>
            </a:r>
            <a:r>
              <a:rPr lang="en-US" dirty="0"/>
              <a:t>-wheel-</a:t>
            </a:r>
            <a:r>
              <a:rPr lang="en-US" dirty="0" err="1"/>
              <a:t>pro.com</a:t>
            </a:r>
            <a:r>
              <a:rPr lang="en-US" dirty="0"/>
              <a:t>/color-</a:t>
            </a:r>
            <a:r>
              <a:rPr lang="en-US" dirty="0" err="1"/>
              <a:t>meaning.html</a:t>
            </a:r>
            <a:endParaRPr lang="en-US" dirty="0"/>
          </a:p>
          <a:p>
            <a:r>
              <a:rPr lang="en-US" dirty="0"/>
              <a:t>There</a:t>
            </a:r>
            <a:r>
              <a:rPr lang="en-US" baseline="0" dirty="0"/>
              <a:t> are many disaster events happen around the glove. In those situations there are urgent needs of affected people. And those could be need of food, water, shelter, donation, medical and other.</a:t>
            </a:r>
          </a:p>
          <a:p>
            <a:r>
              <a:rPr lang="en-US" baseline="0" dirty="0"/>
              <a:t>In order to provide response to those needs humanitarian organization requires to collect information</a:t>
            </a:r>
          </a:p>
          <a:p>
            <a:r>
              <a:rPr lang="en-US" dirty="0"/>
              <a:t>This information collecting part is </a:t>
            </a:r>
            <a:r>
              <a:rPr lang="en-US" b="1" dirty="0"/>
              <a:t>challenging</a:t>
            </a:r>
            <a:r>
              <a:rPr lang="en-US" dirty="0"/>
              <a:t> during those situations and this is where AIDR system wants to contribute.</a:t>
            </a:r>
          </a:p>
          <a:p>
            <a:r>
              <a:rPr lang="en-US" dirty="0"/>
              <a:t>The sooner they can get information the quicker</a:t>
            </a:r>
            <a:r>
              <a:rPr lang="en-US" baseline="0" dirty="0"/>
              <a:t> they can provide response. </a:t>
            </a:r>
          </a:p>
          <a:p>
            <a:endParaRPr lang="en-US" baseline="0" dirty="0"/>
          </a:p>
          <a:p>
            <a:r>
              <a:rPr lang="en-US" b="1" baseline="0" dirty="0"/>
              <a:t>Let me talk about how AIDR system helps in collecting information</a:t>
            </a:r>
            <a:r>
              <a:rPr lang="is-IS" b="1" baseline="0" dirty="0"/>
              <a:t>…</a:t>
            </a:r>
            <a:endParaRPr lang="en-US" b="1" dirty="0"/>
          </a:p>
        </p:txBody>
      </p:sp>
      <p:sp>
        <p:nvSpPr>
          <p:cNvPr id="4" name="Slide Number Placeholder 3"/>
          <p:cNvSpPr>
            <a:spLocks noGrp="1"/>
          </p:cNvSpPr>
          <p:nvPr>
            <p:ph type="sldNum" sz="quarter" idx="10"/>
          </p:nvPr>
        </p:nvSpPr>
        <p:spPr/>
        <p:txBody>
          <a:bodyPr/>
          <a:lstStyle/>
          <a:p>
            <a:fld id="{E91971E9-CF2B-D64D-8468-DB2AF1AE274A}" type="slidenum">
              <a:rPr lang="en-US" smtClean="0"/>
              <a:t>2</a:t>
            </a:fld>
            <a:endParaRPr lang="en-US"/>
          </a:p>
        </p:txBody>
      </p:sp>
    </p:spTree>
    <p:extLst>
      <p:ext uri="{BB962C8B-B14F-4D97-AF65-F5344CB8AC3E}">
        <p14:creationId xmlns:p14="http://schemas.microsoft.com/office/powerpoint/2010/main" val="121752650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in the discriminator we</a:t>
            </a:r>
            <a:r>
              <a:rPr lang="en-US" baseline="0" dirty="0"/>
              <a:t> use sigmoid function. d{0,1} represents the domain of the input tweet. </a:t>
            </a:r>
          </a:p>
          <a:p>
            <a:r>
              <a:rPr lang="en-US" baseline="0" dirty="0" err="1"/>
              <a:t>Wd</a:t>
            </a:r>
            <a:r>
              <a:rPr lang="en-US" baseline="0" dirty="0"/>
              <a:t> is the final layer weight of the discriminator, </a:t>
            </a:r>
            <a:r>
              <a:rPr lang="en-US" baseline="0" dirty="0" err="1"/>
              <a:t>zd</a:t>
            </a:r>
            <a:r>
              <a:rPr lang="en-US" baseline="0" dirty="0"/>
              <a:t> defines the hidden layer of the discriminator</a:t>
            </a:r>
          </a:p>
          <a:p>
            <a:endParaRPr lang="en-US" baseline="0" dirty="0"/>
          </a:p>
          <a:p>
            <a:r>
              <a:rPr lang="en-US" baseline="0" dirty="0"/>
              <a:t>Lambda defines the shared parameter, and psi represents parameters specific to the domain discriminator </a:t>
            </a:r>
          </a:p>
          <a:p>
            <a:r>
              <a:rPr lang="en-US" baseline="0" dirty="0"/>
              <a:t>In the adversary loss we are trying to maximize the loss, </a:t>
            </a:r>
          </a:p>
          <a:p>
            <a:endParaRPr lang="en-US" baseline="0" dirty="0"/>
          </a:p>
          <a:p>
            <a:r>
              <a:rPr lang="en-US" baseline="0" dirty="0"/>
              <a:t>We are using labeled and unlabeled data from source and unlabeled data from target. </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22</a:t>
            </a:fld>
            <a:endParaRPr lang="en-US"/>
          </a:p>
        </p:txBody>
      </p:sp>
    </p:spTree>
    <p:extLst>
      <p:ext uri="{BB962C8B-B14F-4D97-AF65-F5344CB8AC3E}">
        <p14:creationId xmlns:p14="http://schemas.microsoft.com/office/powerpoint/2010/main" val="2640018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combine supervised, semi-supervised and domain adversary loss. </a:t>
            </a:r>
          </a:p>
        </p:txBody>
      </p:sp>
      <p:sp>
        <p:nvSpPr>
          <p:cNvPr id="4" name="Slide Number Placeholder 3"/>
          <p:cNvSpPr>
            <a:spLocks noGrp="1"/>
          </p:cNvSpPr>
          <p:nvPr>
            <p:ph type="sldNum" sz="quarter" idx="10"/>
          </p:nvPr>
        </p:nvSpPr>
        <p:spPr/>
        <p:txBody>
          <a:bodyPr/>
          <a:lstStyle/>
          <a:p>
            <a:fld id="{E91971E9-CF2B-D64D-8468-DB2AF1AE274A}" type="slidenum">
              <a:rPr lang="en-US" smtClean="0"/>
              <a:t>23</a:t>
            </a:fld>
            <a:endParaRPr lang="en-US"/>
          </a:p>
        </p:txBody>
      </p:sp>
    </p:spTree>
    <p:extLst>
      <p:ext uri="{BB962C8B-B14F-4D97-AF65-F5344CB8AC3E}">
        <p14:creationId xmlns:p14="http://schemas.microsoft.com/office/powerpoint/2010/main" val="42080369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a:t>
            </a:r>
            <a:r>
              <a:rPr lang="en-US" baseline="0" dirty="0"/>
              <a:t> the training, we initializes word-embedding matrix using a pertained model and choose parameters using uniform distribution</a:t>
            </a:r>
          </a:p>
          <a:p>
            <a:r>
              <a:rPr lang="en-US" baseline="0" dirty="0"/>
              <a:t>In each iteration of the training, we update three different types of loss functions. </a:t>
            </a:r>
          </a:p>
          <a:p>
            <a:r>
              <a:rPr lang="en-US" baseline="0" dirty="0"/>
              <a:t>We used early-stopping technique based on F-measure, and stop the training if f-score does not increase after 25 epochs. </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24</a:t>
            </a:fld>
            <a:endParaRPr lang="en-US"/>
          </a:p>
        </p:txBody>
      </p:sp>
    </p:spTree>
    <p:extLst>
      <p:ext uri="{BB962C8B-B14F-4D97-AF65-F5344CB8AC3E}">
        <p14:creationId xmlns:p14="http://schemas.microsoft.com/office/powerpoint/2010/main" val="40632254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25</a:t>
            </a:fld>
            <a:endParaRPr lang="en-US"/>
          </a:p>
        </p:txBody>
      </p:sp>
    </p:spTree>
    <p:extLst>
      <p:ext uri="{BB962C8B-B14F-4D97-AF65-F5344CB8AC3E}">
        <p14:creationId xmlns:p14="http://schemas.microsoft.com/office/powerpoint/2010/main" val="32863160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experiments, we have different types of baseline: </a:t>
            </a:r>
            <a:br>
              <a:rPr lang="en-US" dirty="0"/>
            </a:br>
            <a:r>
              <a:rPr lang="en-US" dirty="0"/>
              <a:t>supervised, semi-supervised (self-training) </a:t>
            </a:r>
          </a:p>
        </p:txBody>
      </p:sp>
      <p:sp>
        <p:nvSpPr>
          <p:cNvPr id="4" name="Slide Number Placeholder 3"/>
          <p:cNvSpPr>
            <a:spLocks noGrp="1"/>
          </p:cNvSpPr>
          <p:nvPr>
            <p:ph type="sldNum" sz="quarter" idx="10"/>
          </p:nvPr>
        </p:nvSpPr>
        <p:spPr/>
        <p:txBody>
          <a:bodyPr/>
          <a:lstStyle/>
          <a:p>
            <a:fld id="{E91971E9-CF2B-D64D-8468-DB2AF1AE274A}" type="slidenum">
              <a:rPr lang="en-US" smtClean="0"/>
              <a:t>26</a:t>
            </a:fld>
            <a:endParaRPr lang="en-US"/>
          </a:p>
        </p:txBody>
      </p:sp>
    </p:spTree>
    <p:extLst>
      <p:ext uri="{BB962C8B-B14F-4D97-AF65-F5344CB8AC3E}">
        <p14:creationId xmlns:p14="http://schemas.microsoft.com/office/powerpoint/2010/main" val="18219527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Graph based approach show 4% to 13%</a:t>
            </a:r>
            <a:r>
              <a:rPr lang="en-US" baseline="0" dirty="0"/>
              <a:t> improvement of F1 over the baseline</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27</a:t>
            </a:fld>
            <a:endParaRPr lang="en-US"/>
          </a:p>
        </p:txBody>
      </p:sp>
    </p:spTree>
    <p:extLst>
      <p:ext uri="{BB962C8B-B14F-4D97-AF65-F5344CB8AC3E}">
        <p14:creationId xmlns:p14="http://schemas.microsoft.com/office/powerpoint/2010/main" val="40994671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91971E9-CF2B-D64D-8468-DB2AF1AE274A}" type="slidenum">
              <a:rPr lang="en-US" smtClean="0"/>
              <a:t>28</a:t>
            </a:fld>
            <a:endParaRPr lang="en-US"/>
          </a:p>
        </p:txBody>
      </p:sp>
    </p:spTree>
    <p:extLst>
      <p:ext uri="{BB962C8B-B14F-4D97-AF65-F5344CB8AC3E}">
        <p14:creationId xmlns:p14="http://schemas.microsoft.com/office/powerpoint/2010/main" val="33267804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91971E9-CF2B-D64D-8468-DB2AF1AE274A}" type="slidenum">
              <a:rPr lang="en-US" smtClean="0"/>
              <a:t>29</a:t>
            </a:fld>
            <a:endParaRPr lang="en-US"/>
          </a:p>
        </p:txBody>
      </p:sp>
    </p:spTree>
    <p:extLst>
      <p:ext uri="{BB962C8B-B14F-4D97-AF65-F5344CB8AC3E}">
        <p14:creationId xmlns:p14="http://schemas.microsoft.com/office/powerpoint/2010/main" val="265961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30</a:t>
            </a:fld>
            <a:endParaRPr lang="en-US"/>
          </a:p>
        </p:txBody>
      </p:sp>
    </p:spTree>
    <p:extLst>
      <p:ext uri="{BB962C8B-B14F-4D97-AF65-F5344CB8AC3E}">
        <p14:creationId xmlns:p14="http://schemas.microsoft.com/office/powerpoint/2010/main" val="24005040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in our study we focused on two interesting problems: 1) small amount of labeled data and lots of unlabeled data, 2) existing labeled and unlabeled data</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31</a:t>
            </a:fld>
            <a:endParaRPr lang="en-US"/>
          </a:p>
        </p:txBody>
      </p:sp>
    </p:spTree>
    <p:extLst>
      <p:ext uri="{BB962C8B-B14F-4D97-AF65-F5344CB8AC3E}">
        <p14:creationId xmlns:p14="http://schemas.microsoft.com/office/powerpoint/2010/main" val="3087596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want to provide this information as quick as possible. </a:t>
            </a:r>
          </a:p>
          <a:p>
            <a:endParaRPr lang="en-US" dirty="0"/>
          </a:p>
          <a:p>
            <a:r>
              <a:rPr lang="en-US" dirty="0"/>
              <a:t>As you see here the more time humanitarian</a:t>
            </a:r>
            <a:r>
              <a:rPr lang="en-US" baseline="0" dirty="0"/>
              <a:t> organization takes in their response time, damages in the community increase..  </a:t>
            </a:r>
            <a:endParaRPr lang="en-US" dirty="0"/>
          </a:p>
          <a:p>
            <a:endParaRPr lang="en-US" dirty="0"/>
          </a:p>
          <a:p>
            <a:r>
              <a:rPr lang="en-US" dirty="0"/>
              <a:t>Let</a:t>
            </a:r>
            <a:r>
              <a:rPr lang="en-US" baseline="0" dirty="0"/>
              <a:t> me try to discuss the current limitation of the AIDR system in a timeline. </a:t>
            </a:r>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3</a:t>
            </a:fld>
            <a:endParaRPr lang="en-US"/>
          </a:p>
        </p:txBody>
      </p:sp>
    </p:spTree>
    <p:extLst>
      <p:ext uri="{BB962C8B-B14F-4D97-AF65-F5344CB8AC3E}">
        <p14:creationId xmlns:p14="http://schemas.microsoft.com/office/powerpoint/2010/main" val="40336079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Performance of deep neural network heavily depend on parameter tuning. </a:t>
            </a:r>
          </a:p>
        </p:txBody>
      </p:sp>
      <p:sp>
        <p:nvSpPr>
          <p:cNvPr id="4" name="Slide Number Placeholder 3"/>
          <p:cNvSpPr>
            <a:spLocks noGrp="1"/>
          </p:cNvSpPr>
          <p:nvPr>
            <p:ph type="sldNum" sz="quarter" idx="10"/>
          </p:nvPr>
        </p:nvSpPr>
        <p:spPr/>
        <p:txBody>
          <a:bodyPr/>
          <a:lstStyle/>
          <a:p>
            <a:fld id="{E91971E9-CF2B-D64D-8468-DB2AF1AE274A}" type="slidenum">
              <a:rPr lang="en-US" smtClean="0"/>
              <a:t>32</a:t>
            </a:fld>
            <a:endParaRPr lang="en-US"/>
          </a:p>
        </p:txBody>
      </p:sp>
    </p:spTree>
    <p:extLst>
      <p:ext uri="{BB962C8B-B14F-4D97-AF65-F5344CB8AC3E}">
        <p14:creationId xmlns:p14="http://schemas.microsoft.com/office/powerpoint/2010/main" val="29345179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BF770EF-002A-514E-87A8-FE9E98DBB9A2}" type="slidenum">
              <a:rPr lang="en-US" smtClean="0"/>
              <a:t>33</a:t>
            </a:fld>
            <a:endParaRPr lang="en-US"/>
          </a:p>
        </p:txBody>
      </p:sp>
    </p:spTree>
    <p:extLst>
      <p:ext uri="{BB962C8B-B14F-4D97-AF65-F5344CB8AC3E}">
        <p14:creationId xmlns:p14="http://schemas.microsoft.com/office/powerpoint/2010/main" val="1611358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a:t>
            </a:r>
            <a:r>
              <a:rPr lang="is-IS" baseline="0" dirty="0"/>
              <a:t>his is a general top level functional view of the system.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///////Affected people post useful information such as 1) injured or dead people, 2) infrastructure damage, 3) urgent need</a:t>
            </a:r>
          </a:p>
          <a:p>
            <a:r>
              <a:rPr lang="en-US" dirty="0"/>
              <a:t>Whenever a</a:t>
            </a:r>
            <a:r>
              <a:rPr lang="en-US" baseline="0" dirty="0"/>
              <a:t> crisis event happens the crisis manager starts collecting tweets using some keywords, </a:t>
            </a:r>
          </a:p>
          <a:p>
            <a:r>
              <a:rPr lang="en-US" baseline="0" dirty="0"/>
              <a:t>Since number of tweets are huge they also want to annotate them with some defined categories for that event</a:t>
            </a:r>
            <a:r>
              <a:rPr lang="is-IS" baseline="0" dirty="0"/>
              <a:t>…</a:t>
            </a:r>
          </a:p>
          <a:p>
            <a:r>
              <a:rPr lang="is-IS" baseline="0" dirty="0"/>
              <a:t>These categories are unknown prior to the event and mostly specific for that event. Therefore, the system requires new annotated data to design a classifier. </a:t>
            </a:r>
          </a:p>
          <a:p>
            <a:r>
              <a:rPr lang="en-US" dirty="0"/>
              <a:t>As you see here the AIDR system</a:t>
            </a:r>
            <a:r>
              <a:rPr lang="en-US" baseline="0" dirty="0"/>
              <a:t> is also connected with a pool of crowd volunteers. </a:t>
            </a:r>
            <a:endParaRPr lang="en-US" dirty="0"/>
          </a:p>
          <a:p>
            <a:r>
              <a:rPr lang="en-US" dirty="0"/>
              <a:t>So after</a:t>
            </a:r>
            <a:r>
              <a:rPr lang="en-US" baseline="0" dirty="0"/>
              <a:t> starting the collection it request the volunteers to annotate tweets. After it receives some number of annotated tweets it designs a classifier on the fly and starts classifying new arriving tweets. </a:t>
            </a:r>
          </a:p>
          <a:p>
            <a:r>
              <a:rPr lang="en-US" baseline="0" dirty="0"/>
              <a:t>Then the crisis manager starts using the classified tweets in their decision making process. </a:t>
            </a:r>
          </a:p>
          <a:p>
            <a:r>
              <a:rPr lang="en-US" baseline="0" dirty="0"/>
              <a:t>This is how AIDR system is helping to the humanitarian organization. </a:t>
            </a:r>
          </a:p>
          <a:p>
            <a:endParaRPr lang="en-US" baseline="0" dirty="0"/>
          </a:p>
          <a:p>
            <a:r>
              <a:rPr lang="en-US" b="1" dirty="0"/>
              <a:t>So at</a:t>
            </a:r>
            <a:r>
              <a:rPr lang="en-US" b="1" baseline="0" dirty="0"/>
              <a:t> this point </a:t>
            </a:r>
            <a:r>
              <a:rPr lang="en-US" b="1" dirty="0"/>
              <a:t>do you see any limitation with this system? </a:t>
            </a:r>
          </a:p>
        </p:txBody>
      </p:sp>
      <p:sp>
        <p:nvSpPr>
          <p:cNvPr id="4" name="Slide Number Placeholder 3"/>
          <p:cNvSpPr>
            <a:spLocks noGrp="1"/>
          </p:cNvSpPr>
          <p:nvPr>
            <p:ph type="sldNum" sz="quarter" idx="10"/>
          </p:nvPr>
        </p:nvSpPr>
        <p:spPr/>
        <p:txBody>
          <a:bodyPr/>
          <a:lstStyle/>
          <a:p>
            <a:fld id="{E91971E9-CF2B-D64D-8468-DB2AF1AE274A}" type="slidenum">
              <a:rPr lang="en-US" smtClean="0"/>
              <a:t>4</a:t>
            </a:fld>
            <a:endParaRPr lang="en-US"/>
          </a:p>
        </p:txBody>
      </p:sp>
    </p:spTree>
    <p:extLst>
      <p:ext uri="{BB962C8B-B14F-4D97-AF65-F5344CB8AC3E}">
        <p14:creationId xmlns:p14="http://schemas.microsoft.com/office/powerpoint/2010/main" val="2468647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annotators are volunteers, therefore, often times they do not response, which actually delays the whole process.. Getting the label data, building the classifier and providing information to the crisis managers. </a:t>
            </a:r>
          </a:p>
          <a:p>
            <a:r>
              <a:rPr lang="en-US" dirty="0"/>
              <a:t>And we want to address this limitation. </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5</a:t>
            </a:fld>
            <a:endParaRPr lang="en-US"/>
          </a:p>
        </p:txBody>
      </p:sp>
    </p:spTree>
    <p:extLst>
      <p:ext uri="{BB962C8B-B14F-4D97-AF65-F5344CB8AC3E}">
        <p14:creationId xmlns:p14="http://schemas.microsoft.com/office/powerpoint/2010/main" val="2356046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Hence in order to replace the dependency of the Crowd volunteers we have two scenarios that we wanted to address:</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latin typeface="+mn-lt"/>
                <a:ea typeface="+mn-ea"/>
                <a:cs typeface="+mn-cs"/>
              </a:rPr>
              <a:t>Distribution drift</a:t>
            </a:r>
            <a:r>
              <a:rPr lang="en-US" sz="1200" kern="1200" dirty="0">
                <a:solidFill>
                  <a:schemeClr val="tx1"/>
                </a:solidFill>
                <a:latin typeface="+mn-lt"/>
                <a:ea typeface="+mn-ea"/>
                <a:cs typeface="+mn-cs"/>
              </a:rPr>
              <a:t>: generally statistical models assume that the distribution of data stays the same over time. But in practice, the distribution of data changes constantly, sometimes drastically. This is called distribution drift.</a:t>
            </a:r>
          </a:p>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6</a:t>
            </a:fld>
            <a:endParaRPr lang="en-US"/>
          </a:p>
        </p:txBody>
      </p:sp>
    </p:spTree>
    <p:extLst>
      <p:ext uri="{BB962C8B-B14F-4D97-AF65-F5344CB8AC3E}">
        <p14:creationId xmlns:p14="http://schemas.microsoft.com/office/powerpoint/2010/main" val="382054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latin typeface="+mn-lt"/>
                <a:ea typeface="+mn-ea"/>
                <a:cs typeface="+mn-cs"/>
              </a:rPr>
              <a:t>So we propose this network, which uses data from the past event data and small label data from the current event. </a:t>
            </a:r>
          </a:p>
          <a:p>
            <a:endParaRPr lang="en-US" sz="1200" b="1" kern="1200" dirty="0">
              <a:solidFill>
                <a:schemeClr val="tx1"/>
              </a:solidFill>
              <a:latin typeface="+mn-lt"/>
              <a:ea typeface="+mn-ea"/>
              <a:cs typeface="+mn-cs"/>
            </a:endParaRPr>
          </a:p>
          <a:p>
            <a:r>
              <a:rPr lang="en-US" sz="1200" b="1" kern="1200" dirty="0">
                <a:solidFill>
                  <a:schemeClr val="tx1"/>
                </a:solidFill>
                <a:latin typeface="+mn-lt"/>
                <a:ea typeface="+mn-ea"/>
                <a:cs typeface="+mn-cs"/>
              </a:rPr>
              <a:t>This has three different components: 1) supervised, 2) semi-supervised and 3) Domain adversary. </a:t>
            </a:r>
          </a:p>
          <a:p>
            <a:r>
              <a:rPr lang="en-US" sz="1200" b="1" kern="1200" dirty="0">
                <a:solidFill>
                  <a:schemeClr val="tx1"/>
                </a:solidFill>
                <a:latin typeface="+mn-lt"/>
                <a:ea typeface="+mn-ea"/>
                <a:cs typeface="+mn-cs"/>
              </a:rPr>
              <a:t>I will walk through you one by one. </a:t>
            </a:r>
          </a:p>
        </p:txBody>
      </p:sp>
      <p:sp>
        <p:nvSpPr>
          <p:cNvPr id="4" name="Slide Number Placeholder 3"/>
          <p:cNvSpPr>
            <a:spLocks noGrp="1"/>
          </p:cNvSpPr>
          <p:nvPr>
            <p:ph type="sldNum" sz="quarter" idx="10"/>
          </p:nvPr>
        </p:nvSpPr>
        <p:spPr/>
        <p:txBody>
          <a:bodyPr/>
          <a:lstStyle/>
          <a:p>
            <a:fld id="{E91971E9-CF2B-D64D-8468-DB2AF1AE274A}" type="slidenum">
              <a:rPr lang="en-US" smtClean="0"/>
              <a:t>9</a:t>
            </a:fld>
            <a:endParaRPr lang="en-US"/>
          </a:p>
        </p:txBody>
      </p:sp>
    </p:spTree>
    <p:extLst>
      <p:ext uri="{BB962C8B-B14F-4D97-AF65-F5344CB8AC3E}">
        <p14:creationId xmlns:p14="http://schemas.microsoft.com/office/powerpoint/2010/main" val="703782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part is supervised learning part: </a:t>
            </a:r>
          </a:p>
          <a:p>
            <a:r>
              <a:rPr lang="en-US" dirty="0"/>
              <a:t>Here, we have Convolution, </a:t>
            </a:r>
            <a:r>
              <a:rPr lang="x-none"/>
              <a:t>max pooling</a:t>
            </a:r>
            <a:r>
              <a:rPr lang="en-US" dirty="0"/>
              <a:t>, dense layer and finally </a:t>
            </a:r>
            <a:r>
              <a:rPr lang="en-US" dirty="0" err="1"/>
              <a:t>softmax</a:t>
            </a:r>
            <a:r>
              <a:rPr lang="en-US" dirty="0"/>
              <a:t> layer. </a:t>
            </a:r>
          </a:p>
          <a:p>
            <a:r>
              <a:rPr lang="en-US" dirty="0"/>
              <a:t>The input to the network is n-words in a tweet with d-dimensional vector from a pre-trained word-embeddings. </a:t>
            </a:r>
          </a:p>
          <a:p>
            <a:r>
              <a:rPr lang="en-US" dirty="0"/>
              <a:t>We apply convolution filter to each possible </a:t>
            </a:r>
            <a:r>
              <a:rPr lang="en-US" b="1" i="1" dirty="0"/>
              <a:t>k</a:t>
            </a:r>
            <a:r>
              <a:rPr lang="en-US" dirty="0"/>
              <a:t> length windows in </a:t>
            </a:r>
            <a:r>
              <a:rPr lang="en-US" b="1" i="1" dirty="0"/>
              <a:t>input matrix (X) </a:t>
            </a:r>
            <a:r>
              <a:rPr lang="en-US" dirty="0"/>
              <a:t>we have a </a:t>
            </a:r>
            <a:r>
              <a:rPr lang="en-US" b="1" dirty="0"/>
              <a:t>feature map</a:t>
            </a:r>
            <a:endParaRPr lang="en-US" dirty="0"/>
          </a:p>
          <a:p>
            <a:endParaRPr lang="en-US" baseline="0" dirty="0"/>
          </a:p>
          <a:p>
            <a:r>
              <a:rPr lang="en-US" baseline="0" dirty="0"/>
              <a:t>Each feature map contains n+2o-k+1 features.</a:t>
            </a:r>
          </a:p>
          <a:p>
            <a:r>
              <a:rPr lang="en-US" baseline="0" dirty="0"/>
              <a:t>This process repeated N time to N different filters, results in N feature maps</a:t>
            </a:r>
          </a:p>
          <a:p>
            <a:endParaRPr lang="en-US" baseline="0" dirty="0"/>
          </a:p>
          <a:p>
            <a:r>
              <a:rPr lang="en-US" b="1" baseline="0" dirty="0"/>
              <a:t>Then after applying</a:t>
            </a:r>
            <a:r>
              <a:rPr lang="en-US" baseline="0" dirty="0"/>
              <a:t> max pooling operation to each of the feature maps, we have a fully connected layer</a:t>
            </a:r>
          </a:p>
          <a:p>
            <a:endParaRPr lang="en-US" baseline="0" dirty="0"/>
          </a:p>
          <a:p>
            <a:endParaRPr lang="en-US" baseline="0" dirty="0"/>
          </a:p>
          <a:p>
            <a:r>
              <a:rPr lang="en-US" baseline="0" dirty="0"/>
              <a:t>Filter size: we use 2, 3 and 4</a:t>
            </a:r>
          </a:p>
          <a:p>
            <a:endParaRPr lang="en-US" dirty="0"/>
          </a:p>
        </p:txBody>
      </p:sp>
      <p:sp>
        <p:nvSpPr>
          <p:cNvPr id="4" name="Slide Number Placeholder 3"/>
          <p:cNvSpPr>
            <a:spLocks noGrp="1"/>
          </p:cNvSpPr>
          <p:nvPr>
            <p:ph type="sldNum" sz="quarter" idx="10"/>
          </p:nvPr>
        </p:nvSpPr>
        <p:spPr/>
        <p:txBody>
          <a:bodyPr/>
          <a:lstStyle/>
          <a:p>
            <a:fld id="{E91971E9-CF2B-D64D-8468-DB2AF1AE274A}" type="slidenum">
              <a:rPr lang="en-US" smtClean="0"/>
              <a:t>10</a:t>
            </a:fld>
            <a:endParaRPr lang="en-US"/>
          </a:p>
        </p:txBody>
      </p:sp>
    </p:spTree>
    <p:extLst>
      <p:ext uri="{BB962C8B-B14F-4D97-AF65-F5344CB8AC3E}">
        <p14:creationId xmlns:p14="http://schemas.microsoft.com/office/powerpoint/2010/main" val="27107171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E91971E9-CF2B-D64D-8468-DB2AF1AE274A}" type="slidenum">
              <a:rPr lang="en-US" smtClean="0"/>
              <a:t>11</a:t>
            </a:fld>
            <a:endParaRPr lang="en-US"/>
          </a:p>
        </p:txBody>
      </p:sp>
    </p:spTree>
    <p:extLst>
      <p:ext uri="{BB962C8B-B14F-4D97-AF65-F5344CB8AC3E}">
        <p14:creationId xmlns:p14="http://schemas.microsoft.com/office/powerpoint/2010/main" val="429463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2B258841-97D6-2949-9038-5ABA75A40FA1}" type="datetime1">
              <a:rPr lang="en-US" smtClean="0"/>
              <a:t>7/15/18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5958593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BC808474-DD9E-D14C-8159-D44531FD0357}" type="datetime1">
              <a:rPr lang="en-US" smtClean="0"/>
              <a:t>7/15/18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7218592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DB9690AC-ADDE-AB4B-93B3-35E662A07DC0}" type="datetime1">
              <a:rPr lang="en-US" smtClean="0"/>
              <a:t>7/15/18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827544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98FF5E94-0E9F-2A43-9872-1E48ABAF1426}" type="datetime1">
              <a:rPr lang="en-US" smtClean="0"/>
              <a:t>7/15/18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1093790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F7F6557D-296A-2043-BF66-4F7A9DBFC9F9}" type="datetime1">
              <a:rPr lang="en-US" smtClean="0"/>
              <a:t>7/15/18</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874723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A44033BF-004D-FE42-8D72-DB136590367B}" type="datetime1">
              <a:rPr lang="en-US" smtClean="0"/>
              <a:t>7/15/18</a:t>
            </a:fld>
            <a:endParaRPr lang="en-US"/>
          </a:p>
        </p:txBody>
      </p:sp>
      <p:sp>
        <p:nvSpPr>
          <p:cNvPr id="6" name="Footer Placeholder 5"/>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945350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7315B903-0481-EA4D-A3AE-E75E74BEB30F}" type="datetime1">
              <a:rPr lang="en-US" smtClean="0"/>
              <a:t>7/15/18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7BBEF3C2-7858-DD4F-9D61-2F9FC299C16A}" type="slidenum">
              <a:rPr lang="en-US" smtClean="0"/>
              <a:t>‹#›</a:t>
            </a:fld>
            <a:endParaRPr lang="en-US"/>
          </a:p>
        </p:txBody>
      </p:sp>
    </p:spTree>
    <p:extLst>
      <p:ext uri="{BB962C8B-B14F-4D97-AF65-F5344CB8AC3E}">
        <p14:creationId xmlns:p14="http://schemas.microsoft.com/office/powerpoint/2010/main" val="17285705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4DA0183F-5E92-F646-B626-2C1A11071932}" type="datetime1">
              <a:rPr lang="en-US" smtClean="0"/>
              <a:t>7/15/18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7BBEF3C2-7858-DD4F-9D61-2F9FC299C16A}" type="slidenum">
              <a:rPr lang="en-US" smtClean="0"/>
              <a:t>‹#›</a:t>
            </a:fld>
            <a:endParaRPr lang="en-US"/>
          </a:p>
        </p:txBody>
      </p:sp>
    </p:spTree>
    <p:extLst>
      <p:ext uri="{BB962C8B-B14F-4D97-AF65-F5344CB8AC3E}">
        <p14:creationId xmlns:p14="http://schemas.microsoft.com/office/powerpoint/2010/main" val="488682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74D107D1-0966-AE40-867C-65282D1AF33D}" type="datetime1">
              <a:rPr lang="en-US" smtClean="0"/>
              <a:t>7/15/18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7BBEF3C2-7858-DD4F-9D61-2F9FC299C16A}" type="slidenum">
              <a:rPr lang="en-US" smtClean="0"/>
              <a:t>‹#›</a:t>
            </a:fld>
            <a:endParaRPr lang="en-US"/>
          </a:p>
        </p:txBody>
      </p:sp>
    </p:spTree>
    <p:extLst>
      <p:ext uri="{BB962C8B-B14F-4D97-AF65-F5344CB8AC3E}">
        <p14:creationId xmlns:p14="http://schemas.microsoft.com/office/powerpoint/2010/main" val="34676868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C51D8D7-B280-1641-A7DF-4967110193D4}" type="datetime1">
              <a:rPr lang="en-US" smtClean="0"/>
              <a:t>7/15/18</a:t>
            </a:fld>
            <a:endParaRPr lang="en-US"/>
          </a:p>
        </p:txBody>
      </p:sp>
      <p:sp>
        <p:nvSpPr>
          <p:cNvPr id="6" name="Footer Placeholder 5"/>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45974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0D595FC8-E438-AA4A-8353-2B49003D7D3F}" type="datetime1">
              <a:rPr lang="en-US" smtClean="0"/>
              <a:t>7/15/18</a:t>
            </a:fld>
            <a:endParaRPr lang="en-US"/>
          </a:p>
        </p:txBody>
      </p:sp>
      <p:sp>
        <p:nvSpPr>
          <p:cNvPr id="6" name="Footer Placeholder 5"/>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924965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Right Triangle 5"/>
          <p:cNvSpPr/>
          <p:nvPr userDrawn="1"/>
        </p:nvSpPr>
        <p:spPr>
          <a:xfrm>
            <a:off x="0" y="5058288"/>
            <a:ext cx="1800000" cy="1800000"/>
          </a:xfrm>
          <a:prstGeom prst="rtTriangle">
            <a:avLst/>
          </a:prstGeom>
          <a:solidFill>
            <a:srgbClr val="55C1E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Isosceles Triangle 6"/>
          <p:cNvSpPr/>
          <p:nvPr userDrawn="1"/>
        </p:nvSpPr>
        <p:spPr>
          <a:xfrm>
            <a:off x="-2" y="5958289"/>
            <a:ext cx="1800000" cy="900000"/>
          </a:xfrm>
          <a:prstGeom prst="triangle">
            <a:avLst/>
          </a:prstGeom>
          <a:solidFill>
            <a:srgbClr val="0082C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descr="C:\Users\QCRI-SVOGEL\AppData\Local\Microsoft\Windows\INetCache\Content.Word\QCRI new logo-400X400.jpg"/>
          <p:cNvPicPr/>
          <p:nvPr userDrawn="1"/>
        </p:nvPicPr>
        <p:blipFill rotWithShape="1">
          <a:blip r:embed="rId13" cstate="print">
            <a:extLst>
              <a:ext uri="{28A0092B-C50C-407E-A947-70E740481C1C}">
                <a14:useLocalDpi xmlns:a14="http://schemas.microsoft.com/office/drawing/2010/main" val="0"/>
              </a:ext>
            </a:extLst>
          </a:blip>
          <a:srcRect l="10712" t="36168" r="10714" b="36168"/>
          <a:stretch/>
        </p:blipFill>
        <p:spPr bwMode="auto">
          <a:xfrm>
            <a:off x="6896884" y="6042529"/>
            <a:ext cx="2095500" cy="731520"/>
          </a:xfrm>
          <a:prstGeom prst="rect">
            <a:avLst/>
          </a:prstGeom>
          <a:noFill/>
          <a:ln>
            <a:noFill/>
          </a:ln>
          <a:extLst>
            <a:ext uri="{53640926-AAD7-44d8-BBD7-CCE9431645EC}">
              <a14:shadowObscured xmlns="" xmlns:a14="http://schemas.microsoft.com/office/drawing/2010/main"/>
            </a:ext>
          </a:extLst>
        </p:spPr>
      </p:pic>
    </p:spTree>
    <p:extLst>
      <p:ext uri="{BB962C8B-B14F-4D97-AF65-F5344CB8AC3E}">
        <p14:creationId xmlns:p14="http://schemas.microsoft.com/office/powerpoint/2010/main" val="23707174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8" Type="http://schemas.openxmlformats.org/officeDocument/2006/relationships/oleObject" Target="../embeddings/oleObject22.bin"/><Relationship Id="rId13" Type="http://schemas.openxmlformats.org/officeDocument/2006/relationships/image" Target="../media/image29.emf"/><Relationship Id="rId18" Type="http://schemas.openxmlformats.org/officeDocument/2006/relationships/image" Target="../media/image31.emf"/><Relationship Id="rId3" Type="http://schemas.openxmlformats.org/officeDocument/2006/relationships/notesSlide" Target="../notesSlides/notesSlide8.xml"/><Relationship Id="rId7" Type="http://schemas.openxmlformats.org/officeDocument/2006/relationships/oleObject" Target="../embeddings/oleObject21.bin"/><Relationship Id="rId12" Type="http://schemas.openxmlformats.org/officeDocument/2006/relationships/oleObject" Target="../embeddings/oleObject26.bin"/><Relationship Id="rId17" Type="http://schemas.openxmlformats.org/officeDocument/2006/relationships/oleObject" Target="../embeddings/oleObject30.bin"/><Relationship Id="rId2" Type="http://schemas.openxmlformats.org/officeDocument/2006/relationships/slideLayout" Target="../slideLayouts/slideLayout2.xml"/><Relationship Id="rId16" Type="http://schemas.openxmlformats.org/officeDocument/2006/relationships/oleObject" Target="../embeddings/oleObject29.bin"/><Relationship Id="rId20" Type="http://schemas.openxmlformats.org/officeDocument/2006/relationships/image" Target="../media/image32.png"/><Relationship Id="rId1" Type="http://schemas.openxmlformats.org/officeDocument/2006/relationships/vmlDrawing" Target="../drawings/vmlDrawing2.vml"/><Relationship Id="rId6" Type="http://schemas.openxmlformats.org/officeDocument/2006/relationships/oleObject" Target="../embeddings/oleObject20.bin"/><Relationship Id="rId11" Type="http://schemas.openxmlformats.org/officeDocument/2006/relationships/oleObject" Target="../embeddings/oleObject25.bin"/><Relationship Id="rId5" Type="http://schemas.openxmlformats.org/officeDocument/2006/relationships/image" Target="../media/image27.emf"/><Relationship Id="rId15" Type="http://schemas.openxmlformats.org/officeDocument/2006/relationships/oleObject" Target="../embeddings/oleObject28.bin"/><Relationship Id="rId10" Type="http://schemas.openxmlformats.org/officeDocument/2006/relationships/oleObject" Target="../embeddings/oleObject24.bin"/><Relationship Id="rId19" Type="http://schemas.openxmlformats.org/officeDocument/2006/relationships/oleObject" Target="../embeddings/oleObject31.bin"/><Relationship Id="rId4" Type="http://schemas.openxmlformats.org/officeDocument/2006/relationships/oleObject" Target="../embeddings/oleObject19.bin"/><Relationship Id="rId9" Type="http://schemas.openxmlformats.org/officeDocument/2006/relationships/oleObject" Target="../embeddings/oleObject23.bin"/><Relationship Id="rId14" Type="http://schemas.openxmlformats.org/officeDocument/2006/relationships/oleObject" Target="../embeddings/oleObject27.bin"/></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22.bin"/><Relationship Id="rId13" Type="http://schemas.openxmlformats.org/officeDocument/2006/relationships/image" Target="../media/image29.emf"/><Relationship Id="rId18" Type="http://schemas.openxmlformats.org/officeDocument/2006/relationships/oleObject" Target="../embeddings/oleObject29.bin"/><Relationship Id="rId3" Type="http://schemas.openxmlformats.org/officeDocument/2006/relationships/notesSlide" Target="../notesSlides/notesSlide9.xml"/><Relationship Id="rId21" Type="http://schemas.openxmlformats.org/officeDocument/2006/relationships/oleObject" Target="../embeddings/oleObject31.bin"/><Relationship Id="rId7" Type="http://schemas.openxmlformats.org/officeDocument/2006/relationships/oleObject" Target="../embeddings/oleObject21.bin"/><Relationship Id="rId12" Type="http://schemas.openxmlformats.org/officeDocument/2006/relationships/oleObject" Target="../embeddings/oleObject26.bin"/><Relationship Id="rId17" Type="http://schemas.openxmlformats.org/officeDocument/2006/relationships/oleObject" Target="../embeddings/oleObject33.bin"/><Relationship Id="rId2" Type="http://schemas.openxmlformats.org/officeDocument/2006/relationships/slideLayout" Target="../slideLayouts/slideLayout2.xml"/><Relationship Id="rId16" Type="http://schemas.openxmlformats.org/officeDocument/2006/relationships/oleObject" Target="../embeddings/oleObject32.bin"/><Relationship Id="rId20" Type="http://schemas.openxmlformats.org/officeDocument/2006/relationships/image" Target="../media/image31.emf"/><Relationship Id="rId1" Type="http://schemas.openxmlformats.org/officeDocument/2006/relationships/vmlDrawing" Target="../drawings/vmlDrawing3.vml"/><Relationship Id="rId6" Type="http://schemas.openxmlformats.org/officeDocument/2006/relationships/oleObject" Target="../embeddings/oleObject20.bin"/><Relationship Id="rId11" Type="http://schemas.openxmlformats.org/officeDocument/2006/relationships/oleObject" Target="../embeddings/oleObject25.bin"/><Relationship Id="rId5" Type="http://schemas.openxmlformats.org/officeDocument/2006/relationships/image" Target="../media/image27.emf"/><Relationship Id="rId15" Type="http://schemas.openxmlformats.org/officeDocument/2006/relationships/oleObject" Target="../embeddings/oleObject28.bin"/><Relationship Id="rId10" Type="http://schemas.openxmlformats.org/officeDocument/2006/relationships/oleObject" Target="../embeddings/oleObject24.bin"/><Relationship Id="rId19" Type="http://schemas.openxmlformats.org/officeDocument/2006/relationships/oleObject" Target="../embeddings/oleObject30.bin"/><Relationship Id="rId4" Type="http://schemas.openxmlformats.org/officeDocument/2006/relationships/oleObject" Target="../embeddings/oleObject19.bin"/><Relationship Id="rId9" Type="http://schemas.openxmlformats.org/officeDocument/2006/relationships/oleObject" Target="../embeddings/oleObject23.bin"/><Relationship Id="rId14" Type="http://schemas.openxmlformats.org/officeDocument/2006/relationships/oleObject" Target="../embeddings/oleObject27.bin"/><Relationship Id="rId22" Type="http://schemas.openxmlformats.org/officeDocument/2006/relationships/image" Target="../media/image32.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33.emf"/><Relationship Id="rId4" Type="http://schemas.openxmlformats.org/officeDocument/2006/relationships/oleObject" Target="../embeddings/oleObject34.bin"/></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37.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37.bin"/><Relationship Id="rId13" Type="http://schemas.openxmlformats.org/officeDocument/2006/relationships/oleObject" Target="../embeddings/oleObject42.bin"/><Relationship Id="rId3" Type="http://schemas.openxmlformats.org/officeDocument/2006/relationships/notesSlide" Target="../notesSlides/notesSlide14.xml"/><Relationship Id="rId7" Type="http://schemas.openxmlformats.org/officeDocument/2006/relationships/image" Target="../media/image27.emf"/><Relationship Id="rId12" Type="http://schemas.openxmlformats.org/officeDocument/2006/relationships/oleObject" Target="../embeddings/oleObject41.bin"/><Relationship Id="rId2" Type="http://schemas.openxmlformats.org/officeDocument/2006/relationships/slideLayout" Target="../slideLayouts/slideLayout2.xml"/><Relationship Id="rId16" Type="http://schemas.openxmlformats.org/officeDocument/2006/relationships/image" Target="../media/image40.emf"/><Relationship Id="rId1" Type="http://schemas.openxmlformats.org/officeDocument/2006/relationships/vmlDrawing" Target="../drawings/vmlDrawing5.vml"/><Relationship Id="rId6" Type="http://schemas.openxmlformats.org/officeDocument/2006/relationships/oleObject" Target="../embeddings/oleObject36.bin"/><Relationship Id="rId11" Type="http://schemas.openxmlformats.org/officeDocument/2006/relationships/oleObject" Target="../embeddings/oleObject40.bin"/><Relationship Id="rId5" Type="http://schemas.openxmlformats.org/officeDocument/2006/relationships/image" Target="../media/image38.emf"/><Relationship Id="rId15" Type="http://schemas.openxmlformats.org/officeDocument/2006/relationships/oleObject" Target="../embeddings/oleObject43.bin"/><Relationship Id="rId10" Type="http://schemas.openxmlformats.org/officeDocument/2006/relationships/oleObject" Target="../embeddings/oleObject39.bin"/><Relationship Id="rId4" Type="http://schemas.openxmlformats.org/officeDocument/2006/relationships/oleObject" Target="../embeddings/oleObject35.bin"/><Relationship Id="rId9" Type="http://schemas.openxmlformats.org/officeDocument/2006/relationships/oleObject" Target="../embeddings/oleObject38.bin"/><Relationship Id="rId14" Type="http://schemas.openxmlformats.org/officeDocument/2006/relationships/image" Target="../media/image39.emf"/></Relationships>
</file>

<file path=ppt/slides/_rels/slide17.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2.png"/></Relationships>
</file>

<file path=ppt/slides/_rels/slide1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image" Target="../media/image7.jp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0.jpg"/><Relationship Id="rId11" Type="http://schemas.openxmlformats.org/officeDocument/2006/relationships/image" Target="../media/image4.png"/><Relationship Id="rId5" Type="http://schemas.openxmlformats.org/officeDocument/2006/relationships/image" Target="../media/image9.jpg"/><Relationship Id="rId10" Type="http://schemas.openxmlformats.org/officeDocument/2006/relationships/image" Target="../media/image14.png"/><Relationship Id="rId4" Type="http://schemas.openxmlformats.org/officeDocument/2006/relationships/image" Target="../media/image8.jpg"/><Relationship Id="rId9" Type="http://schemas.openxmlformats.org/officeDocument/2006/relationships/image" Target="../media/image13.gif"/></Relationships>
</file>

<file path=ppt/slides/_rels/slide20.xml.rels><?xml version="1.0" encoding="UTF-8" standalone="yes"?>
<Relationships xmlns="http://schemas.openxmlformats.org/package/2006/relationships"><Relationship Id="rId8" Type="http://schemas.openxmlformats.org/officeDocument/2006/relationships/image" Target="../media/image44.emf"/><Relationship Id="rId3" Type="http://schemas.openxmlformats.org/officeDocument/2006/relationships/notesSlide" Target="../notesSlides/notesSlide18.xml"/><Relationship Id="rId7" Type="http://schemas.openxmlformats.org/officeDocument/2006/relationships/oleObject" Target="../embeddings/oleObject45.bin"/><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image" Target="../media/image43.emf"/><Relationship Id="rId5" Type="http://schemas.openxmlformats.org/officeDocument/2006/relationships/oleObject" Target="../embeddings/oleObject44.bin"/><Relationship Id="rId10" Type="http://schemas.openxmlformats.org/officeDocument/2006/relationships/image" Target="../media/image45.emf"/><Relationship Id="rId4" Type="http://schemas.openxmlformats.org/officeDocument/2006/relationships/image" Target="../media/image42.png"/><Relationship Id="rId9" Type="http://schemas.openxmlformats.org/officeDocument/2006/relationships/oleObject" Target="../embeddings/oleObject46.bin"/></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4.bin"/><Relationship Id="rId13" Type="http://schemas.openxmlformats.org/officeDocument/2006/relationships/image" Target="../media/image28.emf"/><Relationship Id="rId18" Type="http://schemas.openxmlformats.org/officeDocument/2006/relationships/oleObject" Target="../embeddings/oleObject12.bin"/><Relationship Id="rId26" Type="http://schemas.openxmlformats.org/officeDocument/2006/relationships/oleObject" Target="../embeddings/oleObject18.bin"/><Relationship Id="rId3" Type="http://schemas.openxmlformats.org/officeDocument/2006/relationships/notesSlide" Target="../notesSlides/notesSlide19.xml"/><Relationship Id="rId21" Type="http://schemas.openxmlformats.org/officeDocument/2006/relationships/oleObject" Target="../embeddings/oleObject15.bin"/><Relationship Id="rId7" Type="http://schemas.openxmlformats.org/officeDocument/2006/relationships/oleObject" Target="../embeddings/oleObject3.bin"/><Relationship Id="rId12" Type="http://schemas.openxmlformats.org/officeDocument/2006/relationships/oleObject" Target="../embeddings/oleObject8.bin"/><Relationship Id="rId17" Type="http://schemas.openxmlformats.org/officeDocument/2006/relationships/oleObject" Target="../embeddings/oleObject11.bin"/><Relationship Id="rId25" Type="http://schemas.openxmlformats.org/officeDocument/2006/relationships/image" Target="../media/image31.emf"/><Relationship Id="rId2" Type="http://schemas.openxmlformats.org/officeDocument/2006/relationships/slideLayout" Target="../slideLayouts/slideLayout2.xml"/><Relationship Id="rId16" Type="http://schemas.openxmlformats.org/officeDocument/2006/relationships/oleObject" Target="../embeddings/oleObject10.bin"/><Relationship Id="rId20" Type="http://schemas.openxmlformats.org/officeDocument/2006/relationships/oleObject" Target="../embeddings/oleObject14.bin"/><Relationship Id="rId1" Type="http://schemas.openxmlformats.org/officeDocument/2006/relationships/vmlDrawing" Target="../drawings/vmlDrawing7.vml"/><Relationship Id="rId6" Type="http://schemas.openxmlformats.org/officeDocument/2006/relationships/oleObject" Target="../embeddings/oleObject2.bin"/><Relationship Id="rId11" Type="http://schemas.openxmlformats.org/officeDocument/2006/relationships/oleObject" Target="../embeddings/oleObject7.bin"/><Relationship Id="rId24" Type="http://schemas.openxmlformats.org/officeDocument/2006/relationships/oleObject" Target="../embeddings/oleObject17.bin"/><Relationship Id="rId5" Type="http://schemas.openxmlformats.org/officeDocument/2006/relationships/image" Target="../media/image27.emf"/><Relationship Id="rId15" Type="http://schemas.openxmlformats.org/officeDocument/2006/relationships/image" Target="../media/image29.emf"/><Relationship Id="rId23" Type="http://schemas.openxmlformats.org/officeDocument/2006/relationships/image" Target="../media/image30.emf"/><Relationship Id="rId10" Type="http://schemas.openxmlformats.org/officeDocument/2006/relationships/oleObject" Target="../embeddings/oleObject6.bin"/><Relationship Id="rId19" Type="http://schemas.openxmlformats.org/officeDocument/2006/relationships/oleObject" Target="../embeddings/oleObject13.bin"/><Relationship Id="rId4" Type="http://schemas.openxmlformats.org/officeDocument/2006/relationships/oleObject" Target="../embeddings/oleObject1.bin"/><Relationship Id="rId9" Type="http://schemas.openxmlformats.org/officeDocument/2006/relationships/oleObject" Target="../embeddings/oleObject5.bin"/><Relationship Id="rId14" Type="http://schemas.openxmlformats.org/officeDocument/2006/relationships/oleObject" Target="../embeddings/oleObject9.bin"/><Relationship Id="rId22" Type="http://schemas.openxmlformats.org/officeDocument/2006/relationships/oleObject" Target="../embeddings/oleObject16.bin"/></Relationships>
</file>

<file path=ppt/slides/_rels/slide22.xml.rels><?xml version="1.0" encoding="UTF-8" standalone="yes"?>
<Relationships xmlns="http://schemas.openxmlformats.org/package/2006/relationships"><Relationship Id="rId8" Type="http://schemas.openxmlformats.org/officeDocument/2006/relationships/image" Target="../media/image47.png"/><Relationship Id="rId3" Type="http://schemas.openxmlformats.org/officeDocument/2006/relationships/notesSlide" Target="../notesSlides/notesSlide20.xml"/><Relationship Id="rId7" Type="http://schemas.openxmlformats.org/officeDocument/2006/relationships/image" Target="../media/image46.emf"/><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oleObject" Target="../embeddings/oleObject48.bin"/><Relationship Id="rId5" Type="http://schemas.openxmlformats.org/officeDocument/2006/relationships/image" Target="../media/image43.emf"/><Relationship Id="rId10" Type="http://schemas.openxmlformats.org/officeDocument/2006/relationships/image" Target="../media/image49.png"/><Relationship Id="rId4" Type="http://schemas.openxmlformats.org/officeDocument/2006/relationships/oleObject" Target="../embeddings/oleObject47.bin"/><Relationship Id="rId9" Type="http://schemas.openxmlformats.org/officeDocument/2006/relationships/image" Target="../media/image48.png"/></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50.bin"/><Relationship Id="rId13" Type="http://schemas.openxmlformats.org/officeDocument/2006/relationships/image" Target="../media/image46.emf"/><Relationship Id="rId3" Type="http://schemas.openxmlformats.org/officeDocument/2006/relationships/notesSlide" Target="../notesSlides/notesSlide21.xml"/><Relationship Id="rId7" Type="http://schemas.openxmlformats.org/officeDocument/2006/relationships/image" Target="../media/image43.emf"/><Relationship Id="rId12" Type="http://schemas.openxmlformats.org/officeDocument/2006/relationships/oleObject" Target="../embeddings/oleObject52.bin"/><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49.bin"/><Relationship Id="rId11" Type="http://schemas.openxmlformats.org/officeDocument/2006/relationships/image" Target="../media/image50.emf"/><Relationship Id="rId5" Type="http://schemas.openxmlformats.org/officeDocument/2006/relationships/image" Target="../media/image52.png"/><Relationship Id="rId10" Type="http://schemas.openxmlformats.org/officeDocument/2006/relationships/oleObject" Target="../embeddings/oleObject51.bin"/><Relationship Id="rId4" Type="http://schemas.openxmlformats.org/officeDocument/2006/relationships/image" Target="../media/image51.png"/><Relationship Id="rId9" Type="http://schemas.openxmlformats.org/officeDocument/2006/relationships/image" Target="../media/image44.emf"/></Relationships>
</file>

<file path=ppt/slides/_rels/slide24.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1.jpg"/><Relationship Id="rId13" Type="http://schemas.openxmlformats.org/officeDocument/2006/relationships/image" Target="../media/image26.png"/><Relationship Id="rId3" Type="http://schemas.openxmlformats.org/officeDocument/2006/relationships/image" Target="../media/image17.png"/><Relationship Id="rId7" Type="http://schemas.openxmlformats.org/officeDocument/2006/relationships/image" Target="../media/image20.emf"/><Relationship Id="rId12"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9.jpg"/><Relationship Id="rId11" Type="http://schemas.openxmlformats.org/officeDocument/2006/relationships/image" Target="../media/image24.jpg"/><Relationship Id="rId5" Type="http://schemas.openxmlformats.org/officeDocument/2006/relationships/image" Target="../media/image18.jpeg"/><Relationship Id="rId10" Type="http://schemas.openxmlformats.org/officeDocument/2006/relationships/image" Target="../media/image23.jpg"/><Relationship Id="rId4" Type="http://schemas.openxmlformats.org/officeDocument/2006/relationships/image" Target="../media/image4.png"/><Relationship Id="rId9" Type="http://schemas.openxmlformats.org/officeDocument/2006/relationships/image" Target="../media/image22.jpg"/></Relationships>
</file>

<file path=ppt/slides/_rels/slide5.xml.rels><?xml version="1.0" encoding="UTF-8" standalone="yes"?>
<Relationships xmlns="http://schemas.openxmlformats.org/package/2006/relationships"><Relationship Id="rId8" Type="http://schemas.openxmlformats.org/officeDocument/2006/relationships/image" Target="../media/image21.jpg"/><Relationship Id="rId13" Type="http://schemas.openxmlformats.org/officeDocument/2006/relationships/image" Target="../media/image26.png"/><Relationship Id="rId3" Type="http://schemas.openxmlformats.org/officeDocument/2006/relationships/image" Target="../media/image17.png"/><Relationship Id="rId7" Type="http://schemas.openxmlformats.org/officeDocument/2006/relationships/image" Target="../media/image20.emf"/><Relationship Id="rId12"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9.jpg"/><Relationship Id="rId11" Type="http://schemas.openxmlformats.org/officeDocument/2006/relationships/image" Target="../media/image24.jpg"/><Relationship Id="rId5" Type="http://schemas.openxmlformats.org/officeDocument/2006/relationships/image" Target="../media/image18.jpeg"/><Relationship Id="rId10" Type="http://schemas.openxmlformats.org/officeDocument/2006/relationships/image" Target="../media/image23.jpg"/><Relationship Id="rId4" Type="http://schemas.openxmlformats.org/officeDocument/2006/relationships/image" Target="../media/image4.png"/><Relationship Id="rId9" Type="http://schemas.openxmlformats.org/officeDocument/2006/relationships/image" Target="../media/image22.jpg"/></Relationships>
</file>

<file path=ppt/slides/_rels/slide6.xml.rels><?xml version="1.0" encoding="UTF-8" standalone="yes"?>
<Relationships xmlns="http://schemas.openxmlformats.org/package/2006/relationships"><Relationship Id="rId8" Type="http://schemas.openxmlformats.org/officeDocument/2006/relationships/image" Target="../media/image21.jpg"/><Relationship Id="rId13" Type="http://schemas.openxmlformats.org/officeDocument/2006/relationships/image" Target="../media/image26.png"/><Relationship Id="rId3" Type="http://schemas.openxmlformats.org/officeDocument/2006/relationships/image" Target="../media/image17.png"/><Relationship Id="rId7" Type="http://schemas.openxmlformats.org/officeDocument/2006/relationships/image" Target="../media/image20.emf"/><Relationship Id="rId12"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9.jpg"/><Relationship Id="rId11" Type="http://schemas.openxmlformats.org/officeDocument/2006/relationships/image" Target="../media/image24.jpg"/><Relationship Id="rId5" Type="http://schemas.openxmlformats.org/officeDocument/2006/relationships/image" Target="../media/image18.jpeg"/><Relationship Id="rId10" Type="http://schemas.openxmlformats.org/officeDocument/2006/relationships/image" Target="../media/image23.jpg"/><Relationship Id="rId4" Type="http://schemas.openxmlformats.org/officeDocument/2006/relationships/image" Target="../media/image4.png"/><Relationship Id="rId9" Type="http://schemas.openxmlformats.org/officeDocument/2006/relationships/image" Target="../media/image2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oleObject" Target="../embeddings/oleObject4.bin"/><Relationship Id="rId13" Type="http://schemas.openxmlformats.org/officeDocument/2006/relationships/image" Target="../media/image28.emf"/><Relationship Id="rId18" Type="http://schemas.openxmlformats.org/officeDocument/2006/relationships/oleObject" Target="../embeddings/oleObject12.bin"/><Relationship Id="rId26" Type="http://schemas.openxmlformats.org/officeDocument/2006/relationships/oleObject" Target="../embeddings/oleObject18.bin"/><Relationship Id="rId3" Type="http://schemas.openxmlformats.org/officeDocument/2006/relationships/notesSlide" Target="../notesSlides/notesSlide7.xml"/><Relationship Id="rId21" Type="http://schemas.openxmlformats.org/officeDocument/2006/relationships/oleObject" Target="../embeddings/oleObject15.bin"/><Relationship Id="rId7" Type="http://schemas.openxmlformats.org/officeDocument/2006/relationships/oleObject" Target="../embeddings/oleObject3.bin"/><Relationship Id="rId12" Type="http://schemas.openxmlformats.org/officeDocument/2006/relationships/oleObject" Target="../embeddings/oleObject8.bin"/><Relationship Id="rId17" Type="http://schemas.openxmlformats.org/officeDocument/2006/relationships/oleObject" Target="../embeddings/oleObject11.bin"/><Relationship Id="rId25" Type="http://schemas.openxmlformats.org/officeDocument/2006/relationships/image" Target="../media/image31.emf"/><Relationship Id="rId2" Type="http://schemas.openxmlformats.org/officeDocument/2006/relationships/slideLayout" Target="../slideLayouts/slideLayout2.xml"/><Relationship Id="rId16" Type="http://schemas.openxmlformats.org/officeDocument/2006/relationships/oleObject" Target="../embeddings/oleObject10.bin"/><Relationship Id="rId20" Type="http://schemas.openxmlformats.org/officeDocument/2006/relationships/oleObject" Target="../embeddings/oleObject14.bin"/><Relationship Id="rId1" Type="http://schemas.openxmlformats.org/officeDocument/2006/relationships/vmlDrawing" Target="../drawings/vmlDrawing1.vml"/><Relationship Id="rId6" Type="http://schemas.openxmlformats.org/officeDocument/2006/relationships/oleObject" Target="../embeddings/oleObject2.bin"/><Relationship Id="rId11" Type="http://schemas.openxmlformats.org/officeDocument/2006/relationships/oleObject" Target="../embeddings/oleObject7.bin"/><Relationship Id="rId24" Type="http://schemas.openxmlformats.org/officeDocument/2006/relationships/oleObject" Target="../embeddings/oleObject17.bin"/><Relationship Id="rId5" Type="http://schemas.openxmlformats.org/officeDocument/2006/relationships/image" Target="../media/image27.emf"/><Relationship Id="rId15" Type="http://schemas.openxmlformats.org/officeDocument/2006/relationships/image" Target="../media/image29.emf"/><Relationship Id="rId23" Type="http://schemas.openxmlformats.org/officeDocument/2006/relationships/image" Target="../media/image30.emf"/><Relationship Id="rId10" Type="http://schemas.openxmlformats.org/officeDocument/2006/relationships/oleObject" Target="../embeddings/oleObject6.bin"/><Relationship Id="rId19" Type="http://schemas.openxmlformats.org/officeDocument/2006/relationships/oleObject" Target="../embeddings/oleObject13.bin"/><Relationship Id="rId4" Type="http://schemas.openxmlformats.org/officeDocument/2006/relationships/oleObject" Target="../embeddings/oleObject1.bin"/><Relationship Id="rId9" Type="http://schemas.openxmlformats.org/officeDocument/2006/relationships/oleObject" Target="../embeddings/oleObject5.bin"/><Relationship Id="rId14" Type="http://schemas.openxmlformats.org/officeDocument/2006/relationships/oleObject" Target="../embeddings/oleObject9.bin"/><Relationship Id="rId22" Type="http://schemas.openxmlformats.org/officeDocument/2006/relationships/oleObject" Target="../embeddings/oleObject16.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65018"/>
            <a:ext cx="7838440" cy="1715231"/>
          </a:xfrm>
        </p:spPr>
        <p:txBody>
          <a:bodyPr>
            <a:normAutofit fontScale="90000"/>
          </a:bodyPr>
          <a:lstStyle/>
          <a:p>
            <a:r>
              <a:rPr lang="en-US" b="1" dirty="0"/>
              <a:t>Domain Adaptation with Adversarial Training and Graph Embeddings</a:t>
            </a:r>
          </a:p>
        </p:txBody>
      </p:sp>
      <p:sp>
        <p:nvSpPr>
          <p:cNvPr id="5" name="TextBox 4"/>
          <p:cNvSpPr txBox="1"/>
          <p:nvPr/>
        </p:nvSpPr>
        <p:spPr>
          <a:xfrm>
            <a:off x="1436079" y="4727558"/>
            <a:ext cx="5890846" cy="923330"/>
          </a:xfrm>
          <a:prstGeom prst="rect">
            <a:avLst/>
          </a:prstGeom>
          <a:noFill/>
        </p:spPr>
        <p:txBody>
          <a:bodyPr wrap="square" rtlCol="0">
            <a:spAutoFit/>
          </a:bodyPr>
          <a:lstStyle/>
          <a:p>
            <a:pPr algn="ctr"/>
            <a:r>
              <a:rPr lang="en-US" b="1" dirty="0"/>
              <a:t>Qatar Computing Research Institute (QCRI), HBKU, Qatar</a:t>
            </a:r>
          </a:p>
          <a:p>
            <a:pPr algn="ctr"/>
            <a:r>
              <a:rPr lang="en-US" b="1" dirty="0"/>
              <a:t>School of Computer Science and Engineering† </a:t>
            </a:r>
          </a:p>
          <a:p>
            <a:pPr algn="ctr"/>
            <a:r>
              <a:rPr lang="en-US" b="1" dirty="0"/>
              <a:t>Nanyang Technological University (NTU), Singapore†</a:t>
            </a:r>
          </a:p>
        </p:txBody>
      </p:sp>
      <p:sp>
        <p:nvSpPr>
          <p:cNvPr id="4" name="Rectangle 3"/>
          <p:cNvSpPr/>
          <p:nvPr/>
        </p:nvSpPr>
        <p:spPr>
          <a:xfrm>
            <a:off x="2033877" y="4101675"/>
            <a:ext cx="1201997" cy="584775"/>
          </a:xfrm>
          <a:prstGeom prst="rect">
            <a:avLst/>
          </a:prstGeom>
        </p:spPr>
        <p:txBody>
          <a:bodyPr wrap="none">
            <a:spAutoFit/>
          </a:bodyPr>
          <a:lstStyle/>
          <a:p>
            <a:pPr algn="ctr"/>
            <a:r>
              <a:rPr lang="en-US" b="1" dirty="0">
                <a:solidFill>
                  <a:schemeClr val="tx1">
                    <a:lumMod val="85000"/>
                    <a:lumOff val="15000"/>
                  </a:schemeClr>
                </a:solidFill>
              </a:rPr>
              <a:t>Firoj </a:t>
            </a:r>
            <a:r>
              <a:rPr lang="en-US" b="1" dirty="0" err="1">
                <a:solidFill>
                  <a:schemeClr val="tx1">
                    <a:lumMod val="85000"/>
                    <a:lumOff val="15000"/>
                  </a:schemeClr>
                </a:solidFill>
              </a:rPr>
              <a:t>Alam</a:t>
            </a:r>
            <a:endParaRPr lang="en-US" b="1" dirty="0">
              <a:solidFill>
                <a:schemeClr val="tx1">
                  <a:lumMod val="85000"/>
                  <a:lumOff val="15000"/>
                </a:schemeClr>
              </a:solidFill>
            </a:endParaRPr>
          </a:p>
          <a:p>
            <a:pPr algn="ctr"/>
            <a:r>
              <a:rPr lang="en-US" sz="1400" b="1" dirty="0">
                <a:solidFill>
                  <a:srgbClr val="3366FF"/>
                </a:solidFill>
              </a:rPr>
              <a:t>@firojalam04</a:t>
            </a:r>
          </a:p>
        </p:txBody>
      </p:sp>
      <p:pic>
        <p:nvPicPr>
          <p:cNvPr id="6" name="Picture 5" descr="DSC07984.JPG"/>
          <p:cNvPicPr>
            <a:picLocks noChangeAspect="1"/>
          </p:cNvPicPr>
          <p:nvPr/>
        </p:nvPicPr>
        <p:blipFill rotWithShape="1">
          <a:blip r:embed="rId3">
            <a:extLst>
              <a:ext uri="{28A0092B-C50C-407E-A947-70E740481C1C}">
                <a14:useLocalDpi xmlns:a14="http://schemas.microsoft.com/office/drawing/2010/main" val="0"/>
              </a:ext>
            </a:extLst>
          </a:blip>
          <a:srcRect l="7715" r="13984" b="12500"/>
          <a:stretch/>
        </p:blipFill>
        <p:spPr>
          <a:xfrm>
            <a:off x="2034692" y="2933275"/>
            <a:ext cx="1282700" cy="1200150"/>
          </a:xfrm>
          <a:prstGeom prst="rect">
            <a:avLst/>
          </a:prstGeom>
        </p:spPr>
      </p:pic>
      <p:sp>
        <p:nvSpPr>
          <p:cNvPr id="7" name="Rectangle 6"/>
          <p:cNvSpPr/>
          <p:nvPr/>
        </p:nvSpPr>
        <p:spPr>
          <a:xfrm>
            <a:off x="3690618" y="4101675"/>
            <a:ext cx="1393715" cy="369332"/>
          </a:xfrm>
          <a:prstGeom prst="rect">
            <a:avLst/>
          </a:prstGeom>
        </p:spPr>
        <p:txBody>
          <a:bodyPr wrap="none">
            <a:spAutoFit/>
          </a:bodyPr>
          <a:lstStyle/>
          <a:p>
            <a:pPr algn="ctr"/>
            <a:r>
              <a:rPr lang="en-US" b="1" dirty="0">
                <a:solidFill>
                  <a:schemeClr val="tx1">
                    <a:lumMod val="85000"/>
                    <a:lumOff val="15000"/>
                  </a:schemeClr>
                </a:solidFill>
              </a:rPr>
              <a:t>Shafiq </a:t>
            </a:r>
            <a:r>
              <a:rPr lang="en-US" b="1" dirty="0" err="1">
                <a:solidFill>
                  <a:schemeClr val="tx1">
                    <a:lumMod val="85000"/>
                    <a:lumOff val="15000"/>
                  </a:schemeClr>
                </a:solidFill>
              </a:rPr>
              <a:t>Joty</a:t>
            </a:r>
            <a:r>
              <a:rPr lang="en-US" b="1" dirty="0"/>
              <a:t>†</a:t>
            </a:r>
            <a:endParaRPr lang="en-US" b="1" dirty="0">
              <a:solidFill>
                <a:schemeClr val="tx1">
                  <a:lumMod val="85000"/>
                  <a:lumOff val="15000"/>
                </a:schemeClr>
              </a:solidFill>
            </a:endParaRPr>
          </a:p>
        </p:txBody>
      </p:sp>
      <p:sp>
        <p:nvSpPr>
          <p:cNvPr id="9" name="Rectangle 8"/>
          <p:cNvSpPr/>
          <p:nvPr/>
        </p:nvSpPr>
        <p:spPr>
          <a:xfrm>
            <a:off x="5174949" y="4101675"/>
            <a:ext cx="1982859" cy="584776"/>
          </a:xfrm>
          <a:prstGeom prst="rect">
            <a:avLst/>
          </a:prstGeom>
        </p:spPr>
        <p:txBody>
          <a:bodyPr wrap="none">
            <a:spAutoFit/>
          </a:bodyPr>
          <a:lstStyle/>
          <a:p>
            <a:pPr algn="ctr"/>
            <a:r>
              <a:rPr lang="en-US" b="1" dirty="0">
                <a:solidFill>
                  <a:schemeClr val="tx1">
                    <a:lumMod val="85000"/>
                    <a:lumOff val="15000"/>
                  </a:schemeClr>
                </a:solidFill>
              </a:rPr>
              <a:t>Muhammad Imran</a:t>
            </a:r>
          </a:p>
          <a:p>
            <a:pPr algn="ctr"/>
            <a:r>
              <a:rPr lang="en-US" sz="1400" b="1" dirty="0">
                <a:solidFill>
                  <a:srgbClr val="3366FF"/>
                </a:solidFill>
              </a:rPr>
              <a:t>@mimran15</a:t>
            </a:r>
          </a:p>
        </p:txBody>
      </p:sp>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04967" y="2933275"/>
            <a:ext cx="1200150" cy="1200150"/>
          </a:xfrm>
          <a:prstGeom prst="rect">
            <a:avLst/>
          </a:prstGeom>
        </p:spPr>
      </p:pic>
      <p:grpSp>
        <p:nvGrpSpPr>
          <p:cNvPr id="3" name="Group 2"/>
          <p:cNvGrpSpPr/>
          <p:nvPr/>
        </p:nvGrpSpPr>
        <p:grpSpPr>
          <a:xfrm>
            <a:off x="4844802" y="6073149"/>
            <a:ext cx="1242798" cy="843701"/>
            <a:chOff x="4615445" y="5311152"/>
            <a:chExt cx="1242798" cy="843701"/>
          </a:xfrm>
        </p:grpSpPr>
        <p:sp>
          <p:nvSpPr>
            <p:cNvPr id="15" name="Rectangle 14"/>
            <p:cNvSpPr/>
            <p:nvPr/>
          </p:nvSpPr>
          <p:spPr>
            <a:xfrm>
              <a:off x="4615445" y="5785521"/>
              <a:ext cx="1242798" cy="369332"/>
            </a:xfrm>
            <a:prstGeom prst="rect">
              <a:avLst/>
            </a:prstGeom>
          </p:spPr>
          <p:txBody>
            <a:bodyPr wrap="none">
              <a:spAutoFit/>
            </a:bodyPr>
            <a:lstStyle/>
            <a:p>
              <a:pPr algn="ctr"/>
              <a:r>
                <a:rPr lang="en-US" b="1" dirty="0">
                  <a:solidFill>
                    <a:srgbClr val="0000FF"/>
                  </a:solidFill>
                </a:rPr>
                <a:t>@</a:t>
              </a:r>
              <a:r>
                <a:rPr lang="en-US" b="1" dirty="0" err="1">
                  <a:solidFill>
                    <a:srgbClr val="0000FF"/>
                  </a:solidFill>
                </a:rPr>
                <a:t>aidr_qcri</a:t>
              </a:r>
              <a:endParaRPr lang="en-US" b="1" dirty="0">
                <a:solidFill>
                  <a:srgbClr val="0000FF"/>
                </a:solidFill>
              </a:endParaRPr>
            </a:p>
          </p:txBody>
        </p:sp>
        <p:pic>
          <p:nvPicPr>
            <p:cNvPr id="16" name="Picture 15" descr="aidr_logo_90h.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37075" y="5311152"/>
              <a:ext cx="1110000" cy="540000"/>
            </a:xfrm>
            <a:prstGeom prst="rect">
              <a:avLst/>
            </a:prstGeom>
          </p:spPr>
        </p:pic>
      </p:grpSp>
      <p:cxnSp>
        <p:nvCxnSpPr>
          <p:cNvPr id="18" name="Straight Connector 17"/>
          <p:cNvCxnSpPr/>
          <p:nvPr/>
        </p:nvCxnSpPr>
        <p:spPr>
          <a:xfrm>
            <a:off x="1397000" y="4730319"/>
            <a:ext cx="6096000" cy="0"/>
          </a:xfrm>
          <a:prstGeom prst="line">
            <a:avLst/>
          </a:prstGeom>
          <a:ln w="57150" cmpd="sng"/>
          <a:effectLst/>
        </p:spPr>
        <p:style>
          <a:lnRef idx="2">
            <a:schemeClr val="accent1"/>
          </a:lnRef>
          <a:fillRef idx="0">
            <a:schemeClr val="accent1"/>
          </a:fillRef>
          <a:effectRef idx="1">
            <a:schemeClr val="accent1"/>
          </a:effectRef>
          <a:fontRef idx="minor">
            <a:schemeClr val="tx1"/>
          </a:fontRef>
        </p:style>
      </p:cxnSp>
      <p:pic>
        <p:nvPicPr>
          <p:cNvPr id="12" name="Picture 11">
            <a:extLst>
              <a:ext uri="{FF2B5EF4-FFF2-40B4-BE49-F238E27FC236}">
                <a16:creationId xmlns:a16="http://schemas.microsoft.com/office/drawing/2014/main" id="{1EE3A41F-B37A-2E4E-B8E9-7917CBAE05BA}"/>
              </a:ext>
            </a:extLst>
          </p:cNvPr>
          <p:cNvPicPr>
            <a:picLocks noChangeAspect="1"/>
          </p:cNvPicPr>
          <p:nvPr/>
        </p:nvPicPr>
        <p:blipFill rotWithShape="1">
          <a:blip r:embed="rId6"/>
          <a:srcRect l="24141" t="3637" r="16891" b="44126"/>
          <a:stretch/>
        </p:blipFill>
        <p:spPr>
          <a:xfrm>
            <a:off x="3793564" y="2933275"/>
            <a:ext cx="1273285" cy="1188000"/>
          </a:xfrm>
          <a:prstGeom prst="rect">
            <a:avLst/>
          </a:prstGeom>
        </p:spPr>
      </p:pic>
      <p:pic>
        <p:nvPicPr>
          <p:cNvPr id="14" name="Picture 13">
            <a:extLst>
              <a:ext uri="{FF2B5EF4-FFF2-40B4-BE49-F238E27FC236}">
                <a16:creationId xmlns:a16="http://schemas.microsoft.com/office/drawing/2014/main" id="{782AD4E3-6B5A-8D4C-863A-1F1C2EF4100B}"/>
              </a:ext>
            </a:extLst>
          </p:cNvPr>
          <p:cNvPicPr>
            <a:picLocks noChangeAspect="1"/>
          </p:cNvPicPr>
          <p:nvPr/>
        </p:nvPicPr>
        <p:blipFill>
          <a:blip r:embed="rId7"/>
          <a:stretch>
            <a:fillRect/>
          </a:stretch>
        </p:blipFill>
        <p:spPr>
          <a:xfrm>
            <a:off x="2229674" y="6097695"/>
            <a:ext cx="2012400" cy="720621"/>
          </a:xfrm>
          <a:prstGeom prst="rect">
            <a:avLst/>
          </a:prstGeom>
        </p:spPr>
      </p:pic>
    </p:spTree>
    <p:extLst>
      <p:ext uri="{BB962C8B-B14F-4D97-AF65-F5344CB8AC3E}">
        <p14:creationId xmlns:p14="http://schemas.microsoft.com/office/powerpoint/2010/main" val="3564770408"/>
      </p:ext>
    </p:extLst>
  </p:cSld>
  <p:clrMapOvr>
    <a:masterClrMapping/>
  </p:clrMapOvr>
  <mc:AlternateContent xmlns:mc="http://schemas.openxmlformats.org/markup-compatibility/2006" xmlns:p14="http://schemas.microsoft.com/office/powerpoint/2010/main">
    <mc:Choice Requires="p14">
      <p:transition spd="slow" p14:dur="2000" advTm="37788"/>
    </mc:Choice>
    <mc:Fallback xmlns="">
      <p:transition spd="slow" advTm="3778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492034" y="-2151"/>
            <a:ext cx="8229600" cy="729891"/>
          </a:xfrm>
        </p:spPr>
        <p:txBody>
          <a:bodyPr>
            <a:normAutofit/>
          </a:bodyPr>
          <a:lstStyle/>
          <a:p>
            <a:pPr algn="ctr"/>
            <a:r>
              <a:rPr lang="en-US" sz="3600" b="1" dirty="0"/>
              <a:t>Supervised Learning</a:t>
            </a:r>
            <a:endParaRPr lang="en-US" dirty="0"/>
          </a:p>
        </p:txBody>
      </p:sp>
      <p:grpSp>
        <p:nvGrpSpPr>
          <p:cNvPr id="9" name="Group 8"/>
          <p:cNvGrpSpPr/>
          <p:nvPr/>
        </p:nvGrpSpPr>
        <p:grpSpPr>
          <a:xfrm>
            <a:off x="938200" y="1129364"/>
            <a:ext cx="6997102" cy="4298820"/>
            <a:chOff x="457200" y="2004782"/>
            <a:chExt cx="6997102" cy="4298820"/>
          </a:xfrm>
        </p:grpSpPr>
        <p:sp>
          <p:nvSpPr>
            <p:cNvPr id="12" name="Rectangle 11"/>
            <p:cNvSpPr/>
            <p:nvPr/>
          </p:nvSpPr>
          <p:spPr>
            <a:xfrm>
              <a:off x="457200" y="2243963"/>
              <a:ext cx="3856566" cy="4059639"/>
            </a:xfrm>
            <a:prstGeom prst="rect">
              <a:avLst/>
            </a:prstGeom>
            <a:gradFill flip="none" rotWithShape="1">
              <a:gsLst>
                <a:gs pos="0">
                  <a:schemeClr val="accent1">
                    <a:tint val="100000"/>
                    <a:shade val="100000"/>
                    <a:satMod val="130000"/>
                    <a:alpha val="50000"/>
                  </a:schemeClr>
                </a:gs>
                <a:gs pos="100000">
                  <a:schemeClr val="accent1">
                    <a:tint val="50000"/>
                    <a:shade val="100000"/>
                    <a:satMod val="350000"/>
                    <a:alpha val="50000"/>
                  </a:schemeClr>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14" name="Rectangle 13"/>
            <p:cNvSpPr/>
            <p:nvPr/>
          </p:nvSpPr>
          <p:spPr>
            <a:xfrm>
              <a:off x="4641363" y="2712552"/>
              <a:ext cx="1929717" cy="825918"/>
            </a:xfrm>
            <a:prstGeom prst="rect">
              <a:avLst/>
            </a:prstGeom>
            <a:solidFill>
              <a:schemeClr val="accent6">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5" name="Rectangle 14"/>
            <p:cNvSpPr/>
            <p:nvPr/>
          </p:nvSpPr>
          <p:spPr>
            <a:xfrm>
              <a:off x="11147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sp>
          <p:nvSpPr>
            <p:cNvPr id="16" name="Rectangle 15"/>
            <p:cNvSpPr/>
            <p:nvPr/>
          </p:nvSpPr>
          <p:spPr>
            <a:xfrm>
              <a:off x="1114781" y="309611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graphicFrame>
          <p:nvGraphicFramePr>
            <p:cNvPr id="17" name="Object 16"/>
            <p:cNvGraphicFramePr>
              <a:graphicFrameLocks noChangeAspect="1"/>
            </p:cNvGraphicFramePr>
            <p:nvPr>
              <p:extLst/>
            </p:nvPr>
          </p:nvGraphicFramePr>
          <p:xfrm>
            <a:off x="1148649" y="2510609"/>
            <a:ext cx="236056" cy="430387"/>
          </p:xfrm>
          <a:graphic>
            <a:graphicData uri="http://schemas.openxmlformats.org/presentationml/2006/ole">
              <mc:AlternateContent xmlns:mc="http://schemas.openxmlformats.org/markup-compatibility/2006">
                <mc:Choice xmlns:v="urn:schemas-microsoft-com:vml" Requires="v">
                  <p:oleObj spid="_x0000_s49882" name="Equation" r:id="rId4" imgW="76200" imgH="165100" progId="Equation.DSMT4">
                    <p:embed/>
                  </p:oleObj>
                </mc:Choice>
                <mc:Fallback>
                  <p:oleObj name="Equation" r:id="rId4" imgW="76200" imgH="165100" progId="Equation.DSMT4">
                    <p:embed/>
                    <p:pic>
                      <p:nvPicPr>
                        <p:cNvPr id="17" name="Object 16"/>
                        <p:cNvPicPr/>
                        <p:nvPr/>
                      </p:nvPicPr>
                      <p:blipFill>
                        <a:blip r:embed="rId5"/>
                        <a:stretch>
                          <a:fillRect/>
                        </a:stretch>
                      </p:blipFill>
                      <p:spPr>
                        <a:xfrm>
                          <a:off x="1148649" y="2510609"/>
                          <a:ext cx="236056" cy="430387"/>
                        </a:xfrm>
                        <a:prstGeom prst="rect">
                          <a:avLst/>
                        </a:prstGeom>
                      </p:spPr>
                    </p:pic>
                  </p:oleObj>
                </mc:Fallback>
              </mc:AlternateContent>
            </a:graphicData>
          </a:graphic>
        </p:graphicFrame>
        <p:graphicFrame>
          <p:nvGraphicFramePr>
            <p:cNvPr id="18" name="Object 17"/>
            <p:cNvGraphicFramePr>
              <a:graphicFrameLocks noChangeAspect="1"/>
            </p:cNvGraphicFramePr>
            <p:nvPr>
              <p:extLst/>
            </p:nvPr>
          </p:nvGraphicFramePr>
          <p:xfrm>
            <a:off x="1148649" y="3200273"/>
            <a:ext cx="236056" cy="430387"/>
          </p:xfrm>
          <a:graphic>
            <a:graphicData uri="http://schemas.openxmlformats.org/presentationml/2006/ole">
              <mc:AlternateContent xmlns:mc="http://schemas.openxmlformats.org/markup-compatibility/2006">
                <mc:Choice xmlns:v="urn:schemas-microsoft-com:vml" Requires="v">
                  <p:oleObj spid="_x0000_s49883" name="Equation" r:id="rId6" imgW="76200" imgH="165100" progId="Equation.3">
                    <p:embed/>
                  </p:oleObj>
                </mc:Choice>
                <mc:Fallback>
                  <p:oleObj name="Equation" r:id="rId6" imgW="76200" imgH="165100" progId="Equation.3">
                    <p:embed/>
                    <p:pic>
                      <p:nvPicPr>
                        <p:cNvPr id="18" name="Object 17"/>
                        <p:cNvPicPr/>
                        <p:nvPr/>
                      </p:nvPicPr>
                      <p:blipFill>
                        <a:blip r:embed="rId5"/>
                        <a:stretch>
                          <a:fillRect/>
                        </a:stretch>
                      </p:blipFill>
                      <p:spPr>
                        <a:xfrm>
                          <a:off x="1148649" y="3200273"/>
                          <a:ext cx="236056" cy="430387"/>
                        </a:xfrm>
                        <a:prstGeom prst="rect">
                          <a:avLst/>
                        </a:prstGeom>
                      </p:spPr>
                    </p:pic>
                  </p:oleObj>
                </mc:Fallback>
              </mc:AlternateContent>
            </a:graphicData>
          </a:graphic>
        </p:graphicFrame>
        <p:sp>
          <p:nvSpPr>
            <p:cNvPr id="19" name="Rectangle 18"/>
            <p:cNvSpPr/>
            <p:nvPr/>
          </p:nvSpPr>
          <p:spPr>
            <a:xfrm>
              <a:off x="1114781" y="4526141"/>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sp>
          <p:nvSpPr>
            <p:cNvPr id="20" name="Rectangle 19"/>
            <p:cNvSpPr/>
            <p:nvPr/>
          </p:nvSpPr>
          <p:spPr>
            <a:xfrm>
              <a:off x="1114781" y="521580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graphicFrame>
          <p:nvGraphicFramePr>
            <p:cNvPr id="21" name="Object 20"/>
            <p:cNvGraphicFramePr>
              <a:graphicFrameLocks noChangeAspect="1"/>
            </p:cNvGraphicFramePr>
            <p:nvPr>
              <p:extLst/>
            </p:nvPr>
          </p:nvGraphicFramePr>
          <p:xfrm>
            <a:off x="1148649" y="4623268"/>
            <a:ext cx="236056" cy="430387"/>
          </p:xfrm>
          <a:graphic>
            <a:graphicData uri="http://schemas.openxmlformats.org/presentationml/2006/ole">
              <mc:AlternateContent xmlns:mc="http://schemas.openxmlformats.org/markup-compatibility/2006">
                <mc:Choice xmlns:v="urn:schemas-microsoft-com:vml" Requires="v">
                  <p:oleObj spid="_x0000_s49884" name="Equation" r:id="rId7" imgW="76200" imgH="165100" progId="Equation.3">
                    <p:embed/>
                  </p:oleObj>
                </mc:Choice>
                <mc:Fallback>
                  <p:oleObj name="Equation" r:id="rId7" imgW="76200" imgH="165100" progId="Equation.3">
                    <p:embed/>
                    <p:pic>
                      <p:nvPicPr>
                        <p:cNvPr id="21" name="Object 20"/>
                        <p:cNvPicPr/>
                        <p:nvPr/>
                      </p:nvPicPr>
                      <p:blipFill>
                        <a:blip r:embed="rId5"/>
                        <a:stretch>
                          <a:fillRect/>
                        </a:stretch>
                      </p:blipFill>
                      <p:spPr>
                        <a:xfrm>
                          <a:off x="1148649" y="4623268"/>
                          <a:ext cx="236056" cy="430387"/>
                        </a:xfrm>
                        <a:prstGeom prst="rect">
                          <a:avLst/>
                        </a:prstGeom>
                      </p:spPr>
                    </p:pic>
                  </p:oleObj>
                </mc:Fallback>
              </mc:AlternateContent>
            </a:graphicData>
          </a:graphic>
        </p:graphicFrame>
        <p:graphicFrame>
          <p:nvGraphicFramePr>
            <p:cNvPr id="22" name="Object 21"/>
            <p:cNvGraphicFramePr>
              <a:graphicFrameLocks noChangeAspect="1"/>
            </p:cNvGraphicFramePr>
            <p:nvPr>
              <p:extLst/>
            </p:nvPr>
          </p:nvGraphicFramePr>
          <p:xfrm>
            <a:off x="1148649" y="5345363"/>
            <a:ext cx="236056" cy="430387"/>
          </p:xfrm>
          <a:graphic>
            <a:graphicData uri="http://schemas.openxmlformats.org/presentationml/2006/ole">
              <mc:AlternateContent xmlns:mc="http://schemas.openxmlformats.org/markup-compatibility/2006">
                <mc:Choice xmlns:v="urn:schemas-microsoft-com:vml" Requires="v">
                  <p:oleObj spid="_x0000_s49885" name="Equation" r:id="rId8" imgW="76200" imgH="165100" progId="Equation.DSMT4">
                    <p:embed/>
                  </p:oleObj>
                </mc:Choice>
                <mc:Fallback>
                  <p:oleObj name="Equation" r:id="rId8" imgW="76200" imgH="165100" progId="Equation.DSMT4">
                    <p:embed/>
                    <p:pic>
                      <p:nvPicPr>
                        <p:cNvPr id="22" name="Object 21"/>
                        <p:cNvPicPr/>
                        <p:nvPr/>
                      </p:nvPicPr>
                      <p:blipFill>
                        <a:blip r:embed="rId5"/>
                        <a:stretch>
                          <a:fillRect/>
                        </a:stretch>
                      </p:blipFill>
                      <p:spPr>
                        <a:xfrm>
                          <a:off x="1148649" y="5345363"/>
                          <a:ext cx="236056" cy="430387"/>
                        </a:xfrm>
                        <a:prstGeom prst="rect">
                          <a:avLst/>
                        </a:prstGeom>
                      </p:spPr>
                    </p:pic>
                  </p:oleObj>
                </mc:Fallback>
              </mc:AlternateContent>
            </a:graphicData>
          </a:graphic>
        </p:graphicFrame>
        <p:sp>
          <p:nvSpPr>
            <p:cNvPr id="23" name="Rectangle 22"/>
            <p:cNvSpPr/>
            <p:nvPr/>
          </p:nvSpPr>
          <p:spPr>
            <a:xfrm>
              <a:off x="2384164" y="2815830"/>
              <a:ext cx="299754" cy="6183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400"/>
            </a:p>
          </p:txBody>
        </p:sp>
        <p:sp>
          <p:nvSpPr>
            <p:cNvPr id="24" name="Rectangle 23"/>
            <p:cNvSpPr/>
            <p:nvPr/>
          </p:nvSpPr>
          <p:spPr>
            <a:xfrm>
              <a:off x="2368526" y="3694767"/>
              <a:ext cx="299754" cy="6183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400"/>
            </a:p>
          </p:txBody>
        </p:sp>
        <p:graphicFrame>
          <p:nvGraphicFramePr>
            <p:cNvPr id="25" name="Object 24"/>
            <p:cNvGraphicFramePr>
              <a:graphicFrameLocks noChangeAspect="1"/>
            </p:cNvGraphicFramePr>
            <p:nvPr>
              <p:extLst/>
            </p:nvPr>
          </p:nvGraphicFramePr>
          <p:xfrm>
            <a:off x="2412022" y="2907289"/>
            <a:ext cx="236056" cy="430387"/>
          </p:xfrm>
          <a:graphic>
            <a:graphicData uri="http://schemas.openxmlformats.org/presentationml/2006/ole">
              <mc:AlternateContent xmlns:mc="http://schemas.openxmlformats.org/markup-compatibility/2006">
                <mc:Choice xmlns:v="urn:schemas-microsoft-com:vml" Requires="v">
                  <p:oleObj spid="_x0000_s49886" name="Equation" r:id="rId9" imgW="76200" imgH="165100" progId="Equation.3">
                    <p:embed/>
                  </p:oleObj>
                </mc:Choice>
                <mc:Fallback>
                  <p:oleObj name="Equation" r:id="rId9" imgW="76200" imgH="165100" progId="Equation.3">
                    <p:embed/>
                    <p:pic>
                      <p:nvPicPr>
                        <p:cNvPr id="25" name="Object 24"/>
                        <p:cNvPicPr/>
                        <p:nvPr/>
                      </p:nvPicPr>
                      <p:blipFill>
                        <a:blip r:embed="rId5"/>
                        <a:stretch>
                          <a:fillRect/>
                        </a:stretch>
                      </p:blipFill>
                      <p:spPr>
                        <a:xfrm>
                          <a:off x="2412022" y="2907289"/>
                          <a:ext cx="236056" cy="430387"/>
                        </a:xfrm>
                        <a:prstGeom prst="rect">
                          <a:avLst/>
                        </a:prstGeom>
                      </p:spPr>
                    </p:pic>
                  </p:oleObj>
                </mc:Fallback>
              </mc:AlternateContent>
            </a:graphicData>
          </a:graphic>
        </p:graphicFrame>
        <p:graphicFrame>
          <p:nvGraphicFramePr>
            <p:cNvPr id="26" name="Object 25"/>
            <p:cNvGraphicFramePr>
              <a:graphicFrameLocks noChangeAspect="1"/>
            </p:cNvGraphicFramePr>
            <p:nvPr>
              <p:extLst/>
            </p:nvPr>
          </p:nvGraphicFramePr>
          <p:xfrm>
            <a:off x="2422449" y="3758607"/>
            <a:ext cx="236056" cy="430387"/>
          </p:xfrm>
          <a:graphic>
            <a:graphicData uri="http://schemas.openxmlformats.org/presentationml/2006/ole">
              <mc:AlternateContent xmlns:mc="http://schemas.openxmlformats.org/markup-compatibility/2006">
                <mc:Choice xmlns:v="urn:schemas-microsoft-com:vml" Requires="v">
                  <p:oleObj spid="_x0000_s49887" name="Equation" r:id="rId10" imgW="76200" imgH="165100" progId="Equation.3">
                    <p:embed/>
                  </p:oleObj>
                </mc:Choice>
                <mc:Fallback>
                  <p:oleObj name="Equation" r:id="rId10" imgW="76200" imgH="165100" progId="Equation.3">
                    <p:embed/>
                    <p:pic>
                      <p:nvPicPr>
                        <p:cNvPr id="26" name="Object 25"/>
                        <p:cNvPicPr/>
                        <p:nvPr/>
                      </p:nvPicPr>
                      <p:blipFill>
                        <a:blip r:embed="rId5"/>
                        <a:stretch>
                          <a:fillRect/>
                        </a:stretch>
                      </p:blipFill>
                      <p:spPr>
                        <a:xfrm>
                          <a:off x="2422449" y="3758607"/>
                          <a:ext cx="236056" cy="430387"/>
                        </a:xfrm>
                        <a:prstGeom prst="rect">
                          <a:avLst/>
                        </a:prstGeom>
                      </p:spPr>
                    </p:pic>
                  </p:oleObj>
                </mc:Fallback>
              </mc:AlternateContent>
            </a:graphicData>
          </a:graphic>
        </p:graphicFrame>
        <p:sp>
          <p:nvSpPr>
            <p:cNvPr id="27" name="Rectangle 26"/>
            <p:cNvSpPr/>
            <p:nvPr/>
          </p:nvSpPr>
          <p:spPr>
            <a:xfrm>
              <a:off x="2365920" y="4968546"/>
              <a:ext cx="299754" cy="61839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00"/>
            </a:p>
          </p:txBody>
        </p:sp>
        <p:graphicFrame>
          <p:nvGraphicFramePr>
            <p:cNvPr id="28" name="Object 27"/>
            <p:cNvGraphicFramePr>
              <a:graphicFrameLocks noChangeAspect="1"/>
            </p:cNvGraphicFramePr>
            <p:nvPr>
              <p:extLst/>
            </p:nvPr>
          </p:nvGraphicFramePr>
          <p:xfrm>
            <a:off x="2419844" y="5066355"/>
            <a:ext cx="236056" cy="430387"/>
          </p:xfrm>
          <a:graphic>
            <a:graphicData uri="http://schemas.openxmlformats.org/presentationml/2006/ole">
              <mc:AlternateContent xmlns:mc="http://schemas.openxmlformats.org/markup-compatibility/2006">
                <mc:Choice xmlns:v="urn:schemas-microsoft-com:vml" Requires="v">
                  <p:oleObj spid="_x0000_s49888" name="Equation" r:id="rId11" imgW="76200" imgH="165100" progId="Equation.DSMT4">
                    <p:embed/>
                  </p:oleObj>
                </mc:Choice>
                <mc:Fallback>
                  <p:oleObj name="Equation" r:id="rId11" imgW="76200" imgH="165100" progId="Equation.DSMT4">
                    <p:embed/>
                    <p:pic>
                      <p:nvPicPr>
                        <p:cNvPr id="28" name="Object 27"/>
                        <p:cNvPicPr/>
                        <p:nvPr/>
                      </p:nvPicPr>
                      <p:blipFill>
                        <a:blip r:embed="rId5"/>
                        <a:stretch>
                          <a:fillRect/>
                        </a:stretch>
                      </p:blipFill>
                      <p:spPr>
                        <a:xfrm>
                          <a:off x="2419844" y="5066355"/>
                          <a:ext cx="236056" cy="430387"/>
                        </a:xfrm>
                        <a:prstGeom prst="rect">
                          <a:avLst/>
                        </a:prstGeom>
                      </p:spPr>
                    </p:pic>
                  </p:oleObj>
                </mc:Fallback>
              </mc:AlternateContent>
            </a:graphicData>
          </a:graphic>
        </p:graphicFrame>
        <p:cxnSp>
          <p:nvCxnSpPr>
            <p:cNvPr id="29" name="Straight Connector 28"/>
            <p:cNvCxnSpPr>
              <a:stCxn id="15" idx="3"/>
              <a:endCxn id="23" idx="1"/>
            </p:cNvCxnSpPr>
            <p:nvPr/>
          </p:nvCxnSpPr>
          <p:spPr>
            <a:xfrm>
              <a:off x="1414535" y="2715648"/>
              <a:ext cx="969629" cy="409380"/>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16" idx="3"/>
              <a:endCxn id="23" idx="1"/>
            </p:cNvCxnSpPr>
            <p:nvPr/>
          </p:nvCxnSpPr>
          <p:spPr>
            <a:xfrm flipV="1">
              <a:off x="1414535" y="3125028"/>
              <a:ext cx="969629" cy="28028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17" idx="3"/>
              <a:endCxn id="24" idx="1"/>
            </p:cNvCxnSpPr>
            <p:nvPr/>
          </p:nvCxnSpPr>
          <p:spPr>
            <a:xfrm>
              <a:off x="1384705" y="2725802"/>
              <a:ext cx="983821" cy="127816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6" idx="3"/>
              <a:endCxn id="24" idx="1"/>
            </p:cNvCxnSpPr>
            <p:nvPr/>
          </p:nvCxnSpPr>
          <p:spPr>
            <a:xfrm>
              <a:off x="1414535" y="3405312"/>
              <a:ext cx="953991" cy="59865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17" idx="3"/>
              <a:endCxn id="27" idx="1"/>
            </p:cNvCxnSpPr>
            <p:nvPr/>
          </p:nvCxnSpPr>
          <p:spPr>
            <a:xfrm>
              <a:off x="1384705" y="2725802"/>
              <a:ext cx="981215" cy="255194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a:stCxn id="16" idx="3"/>
              <a:endCxn id="27" idx="1"/>
            </p:cNvCxnSpPr>
            <p:nvPr/>
          </p:nvCxnSpPr>
          <p:spPr>
            <a:xfrm>
              <a:off x="1414535" y="3405312"/>
              <a:ext cx="951385" cy="187243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19" idx="3"/>
              <a:endCxn id="23" idx="1"/>
            </p:cNvCxnSpPr>
            <p:nvPr/>
          </p:nvCxnSpPr>
          <p:spPr>
            <a:xfrm flipV="1">
              <a:off x="1414535" y="3125028"/>
              <a:ext cx="969629" cy="1710311"/>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stCxn id="20" idx="3"/>
              <a:endCxn id="23" idx="1"/>
            </p:cNvCxnSpPr>
            <p:nvPr/>
          </p:nvCxnSpPr>
          <p:spPr>
            <a:xfrm flipV="1">
              <a:off x="1414535" y="3125028"/>
              <a:ext cx="969629" cy="239997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stCxn id="19" idx="3"/>
              <a:endCxn id="24" idx="1"/>
            </p:cNvCxnSpPr>
            <p:nvPr/>
          </p:nvCxnSpPr>
          <p:spPr>
            <a:xfrm flipV="1">
              <a:off x="1414535" y="4003965"/>
              <a:ext cx="953991" cy="831374"/>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20" idx="3"/>
              <a:endCxn id="24" idx="1"/>
            </p:cNvCxnSpPr>
            <p:nvPr/>
          </p:nvCxnSpPr>
          <p:spPr>
            <a:xfrm flipV="1">
              <a:off x="1414535" y="4003965"/>
              <a:ext cx="953991" cy="1521037"/>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stCxn id="20" idx="3"/>
              <a:endCxn id="27" idx="1"/>
            </p:cNvCxnSpPr>
            <p:nvPr/>
          </p:nvCxnSpPr>
          <p:spPr>
            <a:xfrm flipV="1">
              <a:off x="1414535" y="5277744"/>
              <a:ext cx="951385" cy="247258"/>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a:stCxn id="19" idx="3"/>
              <a:endCxn id="27" idx="1"/>
            </p:cNvCxnSpPr>
            <p:nvPr/>
          </p:nvCxnSpPr>
          <p:spPr>
            <a:xfrm>
              <a:off x="1414535" y="4835339"/>
              <a:ext cx="951385" cy="442405"/>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683919" y="2815830"/>
              <a:ext cx="566557" cy="15095"/>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2683918" y="3434225"/>
              <a:ext cx="676738" cy="133542"/>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655900" y="3694767"/>
              <a:ext cx="628638" cy="30919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2658505" y="4304013"/>
              <a:ext cx="591971" cy="22212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2668280" y="5586941"/>
              <a:ext cx="565932" cy="14427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2648078" y="4968546"/>
              <a:ext cx="586134" cy="17085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3857239" y="2830925"/>
              <a:ext cx="304126" cy="3047588"/>
            </a:xfrm>
            <a:prstGeom prst="rect">
              <a:avLst/>
            </a:prstGeom>
            <a:solidFill>
              <a:srgbClr val="0000FF">
                <a:alpha val="65000"/>
              </a:srgbClr>
            </a:solidFill>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solidFill>
                  <a:srgbClr val="0000FF"/>
                </a:solidFill>
              </a:endParaRPr>
            </a:p>
          </p:txBody>
        </p:sp>
        <p:sp>
          <p:nvSpPr>
            <p:cNvPr id="48" name="Rounded Rectangle 47"/>
            <p:cNvSpPr/>
            <p:nvPr/>
          </p:nvSpPr>
          <p:spPr>
            <a:xfrm>
              <a:off x="5844310" y="3042604"/>
              <a:ext cx="585216" cy="228600"/>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err="1">
                  <a:solidFill>
                    <a:schemeClr val="tx1"/>
                  </a:solidFill>
                  <a:latin typeface="Times New Roman"/>
                  <a:cs typeface="Times New Roman"/>
                </a:rPr>
                <a:t>Softmax</a:t>
              </a:r>
              <a:endParaRPr lang="en-US" sz="1200" dirty="0">
                <a:solidFill>
                  <a:schemeClr val="tx1"/>
                </a:solidFill>
                <a:latin typeface="Times New Roman"/>
                <a:cs typeface="Times New Roman"/>
              </a:endParaRPr>
            </a:p>
          </p:txBody>
        </p:sp>
        <p:sp>
          <p:nvSpPr>
            <p:cNvPr id="49" name="TextBox 48"/>
            <p:cNvSpPr txBox="1"/>
            <p:nvPr/>
          </p:nvSpPr>
          <p:spPr>
            <a:xfrm>
              <a:off x="3686510" y="2497530"/>
              <a:ext cx="643691" cy="215444"/>
            </a:xfrm>
            <a:prstGeom prst="rect">
              <a:avLst/>
            </a:prstGeom>
            <a:noFill/>
          </p:spPr>
          <p:txBody>
            <a:bodyPr vert="horz" wrap="square" lIns="0" tIns="0" rIns="0" bIns="0" rtlCol="0">
              <a:spAutoFit/>
            </a:bodyPr>
            <a:lstStyle/>
            <a:p>
              <a:pPr algn="ctr"/>
              <a:r>
                <a:rPr lang="en-US" sz="1200" b="1" dirty="0">
                  <a:solidFill>
                    <a:srgbClr val="0000FF"/>
                  </a:solidFill>
                  <a:latin typeface="Times New Roman"/>
                  <a:cs typeface="Times New Roman"/>
                </a:rPr>
                <a:t>Dense (</a:t>
              </a:r>
              <a:r>
                <a:rPr lang="en-US" sz="1400" b="1" dirty="0">
                  <a:solidFill>
                    <a:srgbClr val="0000FF"/>
                  </a:solidFill>
                  <a:latin typeface="Times New Roman"/>
                  <a:cs typeface="Times New Roman"/>
                </a:rPr>
                <a:t>z</a:t>
              </a:r>
              <a:r>
                <a:rPr lang="en-US" sz="1200" b="1" dirty="0">
                  <a:solidFill>
                    <a:srgbClr val="0000FF"/>
                  </a:solidFill>
                  <a:latin typeface="Times New Roman"/>
                  <a:cs typeface="Times New Roman"/>
                </a:rPr>
                <a:t>)</a:t>
              </a:r>
            </a:p>
          </p:txBody>
        </p:sp>
        <p:sp>
          <p:nvSpPr>
            <p:cNvPr id="50" name="TextBox 49"/>
            <p:cNvSpPr txBox="1"/>
            <p:nvPr/>
          </p:nvSpPr>
          <p:spPr>
            <a:xfrm>
              <a:off x="3024482" y="5908606"/>
              <a:ext cx="729038" cy="369332"/>
            </a:xfrm>
            <a:prstGeom prst="rect">
              <a:avLst/>
            </a:prstGeom>
            <a:noFill/>
          </p:spPr>
          <p:txBody>
            <a:bodyPr vert="horz" wrap="square" lIns="0" tIns="0" rIns="0" bIns="0" rtlCol="0">
              <a:spAutoFit/>
            </a:bodyPr>
            <a:lstStyle/>
            <a:p>
              <a:pPr algn="ctr"/>
              <a:r>
                <a:rPr lang="en-US" sz="1200" dirty="0">
                  <a:latin typeface="Times New Roman"/>
                  <a:cs typeface="Times New Roman"/>
                </a:rPr>
                <a:t>Max pooling</a:t>
              </a:r>
            </a:p>
          </p:txBody>
        </p:sp>
        <p:sp>
          <p:nvSpPr>
            <p:cNvPr id="51" name="TextBox 50"/>
            <p:cNvSpPr txBox="1"/>
            <p:nvPr/>
          </p:nvSpPr>
          <p:spPr>
            <a:xfrm>
              <a:off x="2103644" y="2565698"/>
              <a:ext cx="868208" cy="184666"/>
            </a:xfrm>
            <a:prstGeom prst="rect">
              <a:avLst/>
            </a:prstGeom>
            <a:noFill/>
          </p:spPr>
          <p:txBody>
            <a:bodyPr vert="horz" wrap="square" lIns="0" tIns="0" rIns="0" bIns="0" rtlCol="0">
              <a:spAutoFit/>
            </a:bodyPr>
            <a:lstStyle/>
            <a:p>
              <a:pPr algn="ctr"/>
              <a:r>
                <a:rPr lang="en-US" sz="1200" dirty="0">
                  <a:latin typeface="Times New Roman"/>
                  <a:cs typeface="Times New Roman"/>
                </a:rPr>
                <a:t>Convolution</a:t>
              </a:r>
            </a:p>
          </p:txBody>
        </p:sp>
        <p:sp>
          <p:nvSpPr>
            <p:cNvPr id="52" name="TextBox 51"/>
            <p:cNvSpPr txBox="1"/>
            <p:nvPr/>
          </p:nvSpPr>
          <p:spPr>
            <a:xfrm>
              <a:off x="672734" y="5877256"/>
              <a:ext cx="1079866" cy="369332"/>
            </a:xfrm>
            <a:prstGeom prst="rect">
              <a:avLst/>
            </a:prstGeom>
            <a:noFill/>
          </p:spPr>
          <p:txBody>
            <a:bodyPr vert="horz" wrap="square" lIns="0" tIns="0" rIns="0" bIns="0" rtlCol="0">
              <a:spAutoFit/>
            </a:bodyPr>
            <a:lstStyle/>
            <a:p>
              <a:pPr algn="ctr"/>
              <a:r>
                <a:rPr lang="en-US" sz="1200" dirty="0">
                  <a:latin typeface="Times New Roman"/>
                  <a:cs typeface="Times New Roman"/>
                </a:rPr>
                <a:t>Pre-trained Word </a:t>
              </a:r>
              <a:r>
                <a:rPr lang="en-US" sz="1200" dirty="0" err="1">
                  <a:latin typeface="Times New Roman"/>
                  <a:cs typeface="Times New Roman"/>
                </a:rPr>
                <a:t>Embeddings</a:t>
              </a:r>
              <a:endParaRPr lang="en-US" sz="1200" dirty="0">
                <a:latin typeface="Times New Roman"/>
                <a:cs typeface="Times New Roman"/>
              </a:endParaRPr>
            </a:p>
          </p:txBody>
        </p:sp>
        <p:sp>
          <p:nvSpPr>
            <p:cNvPr id="53" name="TextBox 52"/>
            <p:cNvSpPr txBox="1"/>
            <p:nvPr/>
          </p:nvSpPr>
          <p:spPr>
            <a:xfrm>
              <a:off x="617697" y="2622096"/>
              <a:ext cx="222609"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1</a:t>
              </a:r>
            </a:p>
          </p:txBody>
        </p:sp>
        <p:sp>
          <p:nvSpPr>
            <p:cNvPr id="54" name="TextBox 53"/>
            <p:cNvSpPr txBox="1"/>
            <p:nvPr/>
          </p:nvSpPr>
          <p:spPr>
            <a:xfrm>
              <a:off x="617697" y="3306993"/>
              <a:ext cx="222609"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2</a:t>
              </a:r>
            </a:p>
          </p:txBody>
        </p:sp>
        <p:sp>
          <p:nvSpPr>
            <p:cNvPr id="55" name="TextBox 54"/>
            <p:cNvSpPr txBox="1"/>
            <p:nvPr/>
          </p:nvSpPr>
          <p:spPr>
            <a:xfrm>
              <a:off x="532237" y="4745883"/>
              <a:ext cx="322312"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n-1</a:t>
              </a:r>
            </a:p>
          </p:txBody>
        </p:sp>
        <p:sp>
          <p:nvSpPr>
            <p:cNvPr id="56" name="TextBox 55"/>
            <p:cNvSpPr txBox="1"/>
            <p:nvPr/>
          </p:nvSpPr>
          <p:spPr>
            <a:xfrm>
              <a:off x="617697" y="5424424"/>
              <a:ext cx="222609" cy="215444"/>
            </a:xfrm>
            <a:prstGeom prst="rect">
              <a:avLst/>
            </a:prstGeom>
            <a:noFill/>
          </p:spPr>
          <p:txBody>
            <a:bodyPr wrap="none" lIns="0" tIns="0" rIns="0" bIns="0" rtlCol="0">
              <a:spAutoFit/>
            </a:bodyPr>
            <a:lstStyle/>
            <a:p>
              <a:r>
                <a:rPr lang="en-US" sz="1400" i="1" dirty="0" err="1">
                  <a:latin typeface="Times New Roman"/>
                  <a:cs typeface="Times New Roman"/>
                </a:rPr>
                <a:t>w</a:t>
              </a:r>
              <a:r>
                <a:rPr lang="en-US" sz="1400" i="1" baseline="-25000" dirty="0" err="1">
                  <a:latin typeface="Times New Roman"/>
                  <a:cs typeface="Times New Roman"/>
                </a:rPr>
                <a:t>n</a:t>
              </a:r>
              <a:endParaRPr lang="en-US" sz="1400" i="1" baseline="-25000" dirty="0">
                <a:latin typeface="Times New Roman"/>
                <a:cs typeface="Times New Roman"/>
              </a:endParaRPr>
            </a:p>
          </p:txBody>
        </p:sp>
        <p:cxnSp>
          <p:nvCxnSpPr>
            <p:cNvPr id="57" name="Straight Arrow Connector 56"/>
            <p:cNvCxnSpPr>
              <a:stCxn id="53" idx="3"/>
              <a:endCxn id="15" idx="1"/>
            </p:cNvCxnSpPr>
            <p:nvPr/>
          </p:nvCxnSpPr>
          <p:spPr>
            <a:xfrm flipV="1">
              <a:off x="840306" y="2715648"/>
              <a:ext cx="274475" cy="141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stCxn id="54" idx="3"/>
              <a:endCxn id="16" idx="1"/>
            </p:cNvCxnSpPr>
            <p:nvPr/>
          </p:nvCxnSpPr>
          <p:spPr>
            <a:xfrm flipV="1">
              <a:off x="840306" y="3405312"/>
              <a:ext cx="274475" cy="940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55" idx="3"/>
              <a:endCxn id="19" idx="1"/>
            </p:cNvCxnSpPr>
            <p:nvPr/>
          </p:nvCxnSpPr>
          <p:spPr>
            <a:xfrm flipV="1">
              <a:off x="854549" y="4835339"/>
              <a:ext cx="260232" cy="1826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56" idx="3"/>
              <a:endCxn id="20" idx="1"/>
            </p:cNvCxnSpPr>
            <p:nvPr/>
          </p:nvCxnSpPr>
          <p:spPr>
            <a:xfrm flipV="1">
              <a:off x="840306" y="5525002"/>
              <a:ext cx="274475" cy="714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86" idx="3"/>
              <a:endCxn id="47" idx="1"/>
            </p:cNvCxnSpPr>
            <p:nvPr/>
          </p:nvCxnSpPr>
          <p:spPr>
            <a:xfrm>
              <a:off x="3538338" y="4354719"/>
              <a:ext cx="31890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65" idx="3"/>
              <a:endCxn id="48" idx="1"/>
            </p:cNvCxnSpPr>
            <p:nvPr/>
          </p:nvCxnSpPr>
          <p:spPr>
            <a:xfrm flipV="1">
              <a:off x="5119959" y="3156904"/>
              <a:ext cx="724351" cy="431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3" name="TextBox 62"/>
            <p:cNvSpPr txBox="1"/>
            <p:nvPr/>
          </p:nvSpPr>
          <p:spPr>
            <a:xfrm>
              <a:off x="547003" y="2295937"/>
              <a:ext cx="429269" cy="369332"/>
            </a:xfrm>
            <a:prstGeom prst="rect">
              <a:avLst/>
            </a:prstGeom>
            <a:noFill/>
          </p:spPr>
          <p:txBody>
            <a:bodyPr vert="horz" wrap="square" lIns="0" tIns="0" rIns="0" bIns="0" rtlCol="0">
              <a:spAutoFit/>
            </a:bodyPr>
            <a:lstStyle/>
            <a:p>
              <a:pPr algn="ctr"/>
              <a:r>
                <a:rPr lang="en-US" sz="1200" dirty="0">
                  <a:latin typeface="Times New Roman"/>
                  <a:cs typeface="Times New Roman"/>
                </a:rPr>
                <a:t>Input tweet</a:t>
              </a:r>
            </a:p>
          </p:txBody>
        </p:sp>
        <p:sp>
          <p:nvSpPr>
            <p:cNvPr id="64" name="TextBox 63"/>
            <p:cNvSpPr txBox="1"/>
            <p:nvPr/>
          </p:nvSpPr>
          <p:spPr>
            <a:xfrm>
              <a:off x="2122666" y="5659307"/>
              <a:ext cx="769441" cy="184666"/>
            </a:xfrm>
            <a:prstGeom prst="rect">
              <a:avLst/>
            </a:prstGeom>
            <a:noFill/>
          </p:spPr>
          <p:txBody>
            <a:bodyPr wrap="none" lIns="0" tIns="0" rIns="0" bIns="0" rtlCol="0">
              <a:spAutoFit/>
            </a:bodyPr>
            <a:lstStyle/>
            <a:p>
              <a:r>
                <a:rPr lang="en-US" sz="1200" dirty="0">
                  <a:latin typeface="Times New Roman"/>
                  <a:cs typeface="Times New Roman"/>
                </a:rPr>
                <a:t>Feature map</a:t>
              </a:r>
            </a:p>
          </p:txBody>
        </p:sp>
        <p:sp>
          <p:nvSpPr>
            <p:cNvPr id="65" name="Rectangle 64"/>
            <p:cNvSpPr/>
            <p:nvPr/>
          </p:nvSpPr>
          <p:spPr>
            <a:xfrm>
              <a:off x="4809063" y="2830925"/>
              <a:ext cx="310896" cy="6605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cxnSp>
          <p:nvCxnSpPr>
            <p:cNvPr id="68" name="Straight Arrow Connector 67"/>
            <p:cNvCxnSpPr/>
            <p:nvPr/>
          </p:nvCxnSpPr>
          <p:spPr>
            <a:xfrm>
              <a:off x="4161365" y="313574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850122" y="2819257"/>
              <a:ext cx="671007" cy="184666"/>
            </a:xfrm>
            <a:prstGeom prst="rect">
              <a:avLst/>
            </a:prstGeom>
            <a:noFill/>
          </p:spPr>
          <p:txBody>
            <a:bodyPr wrap="none" lIns="0" tIns="0" rIns="0" bIns="0" rtlCol="0">
              <a:spAutoFit/>
            </a:bodyPr>
            <a:lstStyle/>
            <a:p>
              <a:r>
                <a:rPr lang="en-US" sz="1200" dirty="0">
                  <a:latin typeface="Times New Roman"/>
                  <a:cs typeface="Times New Roman"/>
                </a:rPr>
                <a:t>Class label</a:t>
              </a:r>
            </a:p>
          </p:txBody>
        </p:sp>
        <p:cxnSp>
          <p:nvCxnSpPr>
            <p:cNvPr id="77" name="Straight Connector 76"/>
            <p:cNvCxnSpPr>
              <a:stCxn id="49" idx="2"/>
              <a:endCxn id="47" idx="0"/>
            </p:cNvCxnSpPr>
            <p:nvPr/>
          </p:nvCxnSpPr>
          <p:spPr>
            <a:xfrm>
              <a:off x="4008356" y="2712974"/>
              <a:ext cx="946" cy="117951"/>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3382651" y="5757006"/>
              <a:ext cx="0" cy="1092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0" name="TextBox 79"/>
            <p:cNvSpPr txBox="1"/>
            <p:nvPr/>
          </p:nvSpPr>
          <p:spPr>
            <a:xfrm>
              <a:off x="4563042" y="2353588"/>
              <a:ext cx="829545" cy="215444"/>
            </a:xfrm>
            <a:prstGeom prst="rect">
              <a:avLst/>
            </a:prstGeom>
            <a:noFill/>
          </p:spPr>
          <p:txBody>
            <a:bodyPr wrap="square" lIns="0" tIns="0" rIns="0" bIns="0" rtlCol="0">
              <a:spAutoFit/>
            </a:bodyPr>
            <a:lstStyle/>
            <a:p>
              <a:pPr algn="ctr"/>
              <a:r>
                <a:rPr lang="en-US" sz="1200" dirty="0">
                  <a:latin typeface="Times New Roman"/>
                  <a:cs typeface="Times New Roman"/>
                </a:rPr>
                <a:t>Dense (</a:t>
              </a:r>
              <a:r>
                <a:rPr lang="en-US" sz="1400" b="1" dirty="0" err="1">
                  <a:latin typeface="Times New Roman"/>
                  <a:cs typeface="Times New Roman"/>
                </a:rPr>
                <a:t>z</a:t>
              </a:r>
              <a:r>
                <a:rPr lang="en-US" sz="1200" baseline="-25000" dirty="0" err="1">
                  <a:latin typeface="Times New Roman"/>
                  <a:cs typeface="Times New Roman"/>
                </a:rPr>
                <a:t>c</a:t>
              </a:r>
              <a:r>
                <a:rPr lang="en-US" sz="1200" dirty="0">
                  <a:latin typeface="Times New Roman"/>
                  <a:cs typeface="Times New Roman"/>
                </a:rPr>
                <a:t>)</a:t>
              </a:r>
            </a:p>
          </p:txBody>
        </p:sp>
        <p:cxnSp>
          <p:nvCxnSpPr>
            <p:cNvPr id="81" name="Straight Connector 80"/>
            <p:cNvCxnSpPr>
              <a:endCxn id="65" idx="0"/>
            </p:cNvCxnSpPr>
            <p:nvPr/>
          </p:nvCxnSpPr>
          <p:spPr>
            <a:xfrm>
              <a:off x="4964511" y="2604358"/>
              <a:ext cx="0" cy="226567"/>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sp>
          <p:nvSpPr>
            <p:cNvPr id="83" name="TextBox 82"/>
            <p:cNvSpPr txBox="1"/>
            <p:nvPr/>
          </p:nvSpPr>
          <p:spPr>
            <a:xfrm>
              <a:off x="6656470" y="3000193"/>
              <a:ext cx="797832" cy="430887"/>
            </a:xfrm>
            <a:prstGeom prst="rect">
              <a:avLst/>
            </a:prstGeom>
            <a:noFill/>
          </p:spPr>
          <p:txBody>
            <a:bodyPr wrap="none" lIns="0" tIns="0" rIns="0" bIns="0" rtlCol="0">
              <a:spAutoFit/>
            </a:bodyPr>
            <a:lstStyle/>
            <a:p>
              <a:r>
                <a:rPr lang="en-US" sz="1400" dirty="0">
                  <a:latin typeface="Times New Roman"/>
                  <a:cs typeface="Times New Roman"/>
                </a:rPr>
                <a:t>Supervised </a:t>
              </a:r>
            </a:p>
            <a:p>
              <a:r>
                <a:rPr lang="en-US" sz="1400" dirty="0">
                  <a:latin typeface="Times New Roman"/>
                  <a:cs typeface="Times New Roman"/>
                </a:rPr>
                <a:t>loss </a:t>
              </a:r>
              <a:r>
                <a:rPr lang="en-US" sz="1400" b="1" i="1" dirty="0">
                  <a:latin typeface="Times New Roman"/>
                  <a:cs typeface="Times New Roman"/>
                </a:rPr>
                <a:t>L</a:t>
              </a:r>
              <a:r>
                <a:rPr lang="en-US" sz="1400" b="1" i="1" baseline="-25000" dirty="0">
                  <a:latin typeface="Times New Roman"/>
                  <a:cs typeface="Times New Roman"/>
                </a:rPr>
                <a:t>C</a:t>
              </a:r>
              <a:r>
                <a:rPr lang="en-US" sz="1400" dirty="0">
                  <a:latin typeface="Times New Roman"/>
                  <a:cs typeface="Times New Roman"/>
                </a:rPr>
                <a:t> </a:t>
              </a:r>
            </a:p>
          </p:txBody>
        </p:sp>
        <p:sp>
          <p:nvSpPr>
            <p:cNvPr id="85" name="TextBox 84"/>
            <p:cNvSpPr txBox="1"/>
            <p:nvPr/>
          </p:nvSpPr>
          <p:spPr>
            <a:xfrm>
              <a:off x="1896212" y="2004782"/>
              <a:ext cx="1789576" cy="246221"/>
            </a:xfrm>
            <a:prstGeom prst="rect">
              <a:avLst/>
            </a:prstGeom>
            <a:noFill/>
          </p:spPr>
          <p:txBody>
            <a:bodyPr vert="horz" wrap="square" lIns="0" tIns="0" rIns="0" bIns="0" rtlCol="0">
              <a:spAutoFit/>
            </a:bodyPr>
            <a:lstStyle/>
            <a:p>
              <a:pPr algn="ctr"/>
              <a:r>
                <a:rPr lang="en-US" sz="1600" b="1" dirty="0">
                  <a:latin typeface="Times New Roman"/>
                  <a:cs typeface="Times New Roman"/>
                </a:rPr>
                <a:t>Shared Components</a:t>
              </a:r>
            </a:p>
          </p:txBody>
        </p:sp>
        <p:sp>
          <p:nvSpPr>
            <p:cNvPr id="86" name="Rectangle 85"/>
            <p:cNvSpPr/>
            <p:nvPr/>
          </p:nvSpPr>
          <p:spPr>
            <a:xfrm>
              <a:off x="3234212"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graphicFrame>
          <p:nvGraphicFramePr>
            <p:cNvPr id="87" name="Object 86"/>
            <p:cNvGraphicFramePr>
              <a:graphicFrameLocks noChangeAspect="1"/>
            </p:cNvGraphicFramePr>
            <p:nvPr>
              <p:extLst/>
            </p:nvPr>
          </p:nvGraphicFramePr>
          <p:xfrm>
            <a:off x="3284538" y="2816225"/>
            <a:ext cx="234950" cy="2881313"/>
          </p:xfrm>
          <a:graphic>
            <a:graphicData uri="http://schemas.openxmlformats.org/presentationml/2006/ole">
              <mc:AlternateContent xmlns:mc="http://schemas.openxmlformats.org/markup-compatibility/2006">
                <mc:Choice xmlns:v="urn:schemas-microsoft-com:vml" Requires="v">
                  <p:oleObj spid="_x0000_s49889" name="Equation" r:id="rId12" imgW="76200" imgH="1104900" progId="Equation.3">
                    <p:embed/>
                  </p:oleObj>
                </mc:Choice>
                <mc:Fallback>
                  <p:oleObj name="Equation" r:id="rId12" imgW="76200" imgH="1104900" progId="Equation.3">
                    <p:embed/>
                    <p:pic>
                      <p:nvPicPr>
                        <p:cNvPr id="87" name="Object 86"/>
                        <p:cNvPicPr/>
                        <p:nvPr/>
                      </p:nvPicPr>
                      <p:blipFill>
                        <a:blip r:embed="rId13"/>
                        <a:stretch>
                          <a:fillRect/>
                        </a:stretch>
                      </p:blipFill>
                      <p:spPr>
                        <a:xfrm>
                          <a:off x="3284538" y="2816225"/>
                          <a:ext cx="234950" cy="2881313"/>
                        </a:xfrm>
                        <a:prstGeom prst="rect">
                          <a:avLst/>
                        </a:prstGeom>
                      </p:spPr>
                    </p:pic>
                  </p:oleObj>
                </mc:Fallback>
              </mc:AlternateContent>
            </a:graphicData>
          </a:graphic>
        </p:graphicFrame>
        <p:graphicFrame>
          <p:nvGraphicFramePr>
            <p:cNvPr id="88" name="Object 87"/>
            <p:cNvGraphicFramePr>
              <a:graphicFrameLocks noChangeAspect="1"/>
            </p:cNvGraphicFramePr>
            <p:nvPr>
              <p:extLst/>
            </p:nvPr>
          </p:nvGraphicFramePr>
          <p:xfrm>
            <a:off x="3890884" y="2849899"/>
            <a:ext cx="234950" cy="2881313"/>
          </p:xfrm>
          <a:graphic>
            <a:graphicData uri="http://schemas.openxmlformats.org/presentationml/2006/ole">
              <mc:AlternateContent xmlns:mc="http://schemas.openxmlformats.org/markup-compatibility/2006">
                <mc:Choice xmlns:v="urn:schemas-microsoft-com:vml" Requires="v">
                  <p:oleObj spid="_x0000_s49890" name="Equation" r:id="rId14" imgW="76200" imgH="1104900" progId="Equation.3">
                    <p:embed/>
                  </p:oleObj>
                </mc:Choice>
                <mc:Fallback>
                  <p:oleObj name="Equation" r:id="rId14" imgW="76200" imgH="1104900" progId="Equation.3">
                    <p:embed/>
                    <p:pic>
                      <p:nvPicPr>
                        <p:cNvPr id="88" name="Object 87"/>
                        <p:cNvPicPr/>
                        <p:nvPr/>
                      </p:nvPicPr>
                      <p:blipFill>
                        <a:blip r:embed="rId13"/>
                        <a:stretch>
                          <a:fillRect/>
                        </a:stretch>
                      </p:blipFill>
                      <p:spPr>
                        <a:xfrm>
                          <a:off x="3890884" y="2849899"/>
                          <a:ext cx="234950" cy="2881313"/>
                        </a:xfrm>
                        <a:prstGeom prst="rect">
                          <a:avLst/>
                        </a:prstGeom>
                      </p:spPr>
                    </p:pic>
                  </p:oleObj>
                </mc:Fallback>
              </mc:AlternateContent>
            </a:graphicData>
          </a:graphic>
        </p:graphicFrame>
        <p:graphicFrame>
          <p:nvGraphicFramePr>
            <p:cNvPr id="89" name="Object 88"/>
            <p:cNvGraphicFramePr>
              <a:graphicFrameLocks noChangeAspect="1"/>
            </p:cNvGraphicFramePr>
            <p:nvPr>
              <p:extLst/>
            </p:nvPr>
          </p:nvGraphicFramePr>
          <p:xfrm>
            <a:off x="4845440" y="2934053"/>
            <a:ext cx="236056" cy="430387"/>
          </p:xfrm>
          <a:graphic>
            <a:graphicData uri="http://schemas.openxmlformats.org/presentationml/2006/ole">
              <mc:AlternateContent xmlns:mc="http://schemas.openxmlformats.org/markup-compatibility/2006">
                <mc:Choice xmlns:v="urn:schemas-microsoft-com:vml" Requires="v">
                  <p:oleObj spid="_x0000_s49891" name="Equation" r:id="rId15" imgW="76200" imgH="165100" progId="Equation.3">
                    <p:embed/>
                  </p:oleObj>
                </mc:Choice>
                <mc:Fallback>
                  <p:oleObj name="Equation" r:id="rId15" imgW="76200" imgH="165100" progId="Equation.3">
                    <p:embed/>
                    <p:pic>
                      <p:nvPicPr>
                        <p:cNvPr id="89" name="Object 88"/>
                        <p:cNvPicPr/>
                        <p:nvPr/>
                      </p:nvPicPr>
                      <p:blipFill>
                        <a:blip r:embed="rId5"/>
                        <a:stretch>
                          <a:fillRect/>
                        </a:stretch>
                      </p:blipFill>
                      <p:spPr>
                        <a:xfrm>
                          <a:off x="4845440" y="2934053"/>
                          <a:ext cx="236056" cy="430387"/>
                        </a:xfrm>
                        <a:prstGeom prst="rect">
                          <a:avLst/>
                        </a:prstGeom>
                      </p:spPr>
                    </p:pic>
                  </p:oleObj>
                </mc:Fallback>
              </mc:AlternateContent>
            </a:graphicData>
          </a:graphic>
        </p:graphicFrame>
        <p:graphicFrame>
          <p:nvGraphicFramePr>
            <p:cNvPr id="92" name="Object 91"/>
            <p:cNvGraphicFramePr>
              <a:graphicFrameLocks noChangeAspect="1"/>
            </p:cNvGraphicFramePr>
            <p:nvPr>
              <p:extLst/>
            </p:nvPr>
          </p:nvGraphicFramePr>
          <p:xfrm>
            <a:off x="2409565" y="4434202"/>
            <a:ext cx="236056" cy="430387"/>
          </p:xfrm>
          <a:graphic>
            <a:graphicData uri="http://schemas.openxmlformats.org/presentationml/2006/ole">
              <mc:AlternateContent xmlns:mc="http://schemas.openxmlformats.org/markup-compatibility/2006">
                <mc:Choice xmlns:v="urn:schemas-microsoft-com:vml" Requires="v">
                  <p:oleObj spid="_x0000_s49892" name="Equation" r:id="rId16" imgW="76200" imgH="165100" progId="Equation.3">
                    <p:embed/>
                  </p:oleObj>
                </mc:Choice>
                <mc:Fallback>
                  <p:oleObj name="Equation" r:id="rId16" imgW="76200" imgH="165100" progId="Equation.3">
                    <p:embed/>
                    <p:pic>
                      <p:nvPicPr>
                        <p:cNvPr id="92" name="Object 91"/>
                        <p:cNvPicPr/>
                        <p:nvPr/>
                      </p:nvPicPr>
                      <p:blipFill>
                        <a:blip r:embed="rId5"/>
                        <a:stretch>
                          <a:fillRect/>
                        </a:stretch>
                      </p:blipFill>
                      <p:spPr>
                        <a:xfrm>
                          <a:off x="2409565" y="4434202"/>
                          <a:ext cx="236056" cy="430387"/>
                        </a:xfrm>
                        <a:prstGeom prst="rect">
                          <a:avLst/>
                        </a:prstGeom>
                      </p:spPr>
                    </p:pic>
                  </p:oleObj>
                </mc:Fallback>
              </mc:AlternateContent>
            </a:graphicData>
          </a:graphic>
        </p:graphicFrame>
        <p:graphicFrame>
          <p:nvGraphicFramePr>
            <p:cNvPr id="94" name="Object 93"/>
            <p:cNvGraphicFramePr>
              <a:graphicFrameLocks noChangeAspect="1"/>
            </p:cNvGraphicFramePr>
            <p:nvPr>
              <p:extLst/>
            </p:nvPr>
          </p:nvGraphicFramePr>
          <p:xfrm>
            <a:off x="610656" y="3604785"/>
            <a:ext cx="234950" cy="1060450"/>
          </p:xfrm>
          <a:graphic>
            <a:graphicData uri="http://schemas.openxmlformats.org/presentationml/2006/ole">
              <mc:AlternateContent xmlns:mc="http://schemas.openxmlformats.org/markup-compatibility/2006">
                <mc:Choice xmlns:v="urn:schemas-microsoft-com:vml" Requires="v">
                  <p:oleObj spid="_x0000_s49893" name="Equation" r:id="rId17" imgW="76200" imgH="406400" progId="Equation.3">
                    <p:embed/>
                  </p:oleObj>
                </mc:Choice>
                <mc:Fallback>
                  <p:oleObj name="Equation" r:id="rId17" imgW="76200" imgH="406400" progId="Equation.3">
                    <p:embed/>
                    <p:pic>
                      <p:nvPicPr>
                        <p:cNvPr id="94" name="Object 93"/>
                        <p:cNvPicPr/>
                        <p:nvPr/>
                      </p:nvPicPr>
                      <p:blipFill>
                        <a:blip r:embed="rId18"/>
                        <a:stretch>
                          <a:fillRect/>
                        </a:stretch>
                      </p:blipFill>
                      <p:spPr>
                        <a:xfrm>
                          <a:off x="610656" y="3604785"/>
                          <a:ext cx="234950" cy="1060450"/>
                        </a:xfrm>
                        <a:prstGeom prst="rect">
                          <a:avLst/>
                        </a:prstGeom>
                      </p:spPr>
                    </p:pic>
                  </p:oleObj>
                </mc:Fallback>
              </mc:AlternateContent>
            </a:graphicData>
          </a:graphic>
        </p:graphicFrame>
        <p:graphicFrame>
          <p:nvGraphicFramePr>
            <p:cNvPr id="95" name="Object 94"/>
            <p:cNvGraphicFramePr>
              <a:graphicFrameLocks noChangeAspect="1"/>
            </p:cNvGraphicFramePr>
            <p:nvPr>
              <p:extLst/>
            </p:nvPr>
          </p:nvGraphicFramePr>
          <p:xfrm>
            <a:off x="1149655" y="3924332"/>
            <a:ext cx="236056" cy="430387"/>
          </p:xfrm>
          <a:graphic>
            <a:graphicData uri="http://schemas.openxmlformats.org/presentationml/2006/ole">
              <mc:AlternateContent xmlns:mc="http://schemas.openxmlformats.org/markup-compatibility/2006">
                <mc:Choice xmlns:v="urn:schemas-microsoft-com:vml" Requires="v">
                  <p:oleObj spid="_x0000_s49894" name="Equation" r:id="rId19" imgW="76200" imgH="165100" progId="Equation.3">
                    <p:embed/>
                  </p:oleObj>
                </mc:Choice>
                <mc:Fallback>
                  <p:oleObj name="Equation" r:id="rId19" imgW="76200" imgH="165100" progId="Equation.3">
                    <p:embed/>
                    <p:pic>
                      <p:nvPicPr>
                        <p:cNvPr id="95" name="Object 94"/>
                        <p:cNvPicPr/>
                        <p:nvPr/>
                      </p:nvPicPr>
                      <p:blipFill>
                        <a:blip r:embed="rId5"/>
                        <a:stretch>
                          <a:fillRect/>
                        </a:stretch>
                      </p:blipFill>
                      <p:spPr>
                        <a:xfrm>
                          <a:off x="1149655" y="3924332"/>
                          <a:ext cx="236056" cy="430387"/>
                        </a:xfrm>
                        <a:prstGeom prst="rect">
                          <a:avLst/>
                        </a:prstGeom>
                      </p:spPr>
                    </p:pic>
                  </p:oleObj>
                </mc:Fallback>
              </mc:AlternateContent>
            </a:graphicData>
          </a:graphic>
        </p:graphicFrame>
      </p:grpSp>
      <p:pic>
        <p:nvPicPr>
          <p:cNvPr id="97" name="Picture 96" descr="loss_function.png"/>
          <p:cNvPicPr>
            <a:picLocks noChangeAspect="1"/>
          </p:cNvPicPr>
          <p:nvPr/>
        </p:nvPicPr>
        <p:blipFill rotWithShape="1">
          <a:blip r:embed="rId20">
            <a:extLst>
              <a:ext uri="{28A0092B-C50C-407E-A947-70E740481C1C}">
                <a14:useLocalDpi xmlns:a14="http://schemas.microsoft.com/office/drawing/2010/main" val="0"/>
              </a:ext>
            </a:extLst>
          </a:blip>
          <a:srcRect l="29379" t="6198" r="52478" b="-1"/>
          <a:stretch/>
        </p:blipFill>
        <p:spPr>
          <a:xfrm>
            <a:off x="7082496" y="1641036"/>
            <a:ext cx="1010861" cy="505353"/>
          </a:xfrm>
          <a:prstGeom prst="rect">
            <a:avLst/>
          </a:prstGeom>
        </p:spPr>
      </p:pic>
    </p:spTree>
    <p:extLst>
      <p:ext uri="{BB962C8B-B14F-4D97-AF65-F5344CB8AC3E}">
        <p14:creationId xmlns:p14="http://schemas.microsoft.com/office/powerpoint/2010/main" val="1933762504"/>
      </p:ext>
    </p:extLst>
  </p:cSld>
  <p:clrMapOvr>
    <a:masterClrMapping/>
  </p:clrMapOvr>
  <mc:AlternateContent xmlns:mc="http://schemas.openxmlformats.org/markup-compatibility/2006" xmlns:p14="http://schemas.microsoft.com/office/powerpoint/2010/main">
    <mc:Choice Requires="p14">
      <p:transition spd="slow" p14:dur="2000" advTm="38800"/>
    </mc:Choice>
    <mc:Fallback xmlns="">
      <p:transition xmlns:p14="http://schemas.microsoft.com/office/powerpoint/2010/main" spd="slow" advTm="388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56460"/>
            <a:ext cx="8245279" cy="612059"/>
          </a:xfrm>
        </p:spPr>
        <p:txBody>
          <a:bodyPr>
            <a:normAutofit/>
          </a:bodyPr>
          <a:lstStyle/>
          <a:p>
            <a:r>
              <a:rPr lang="en-US" b="1" dirty="0"/>
              <a:t>Semi-Supervised component</a:t>
            </a:r>
          </a:p>
          <a:p>
            <a:pPr lvl="1"/>
            <a:endParaRPr lang="en-US" sz="2400" i="1" dirty="0"/>
          </a:p>
          <a:p>
            <a:pPr lvl="1"/>
            <a:endParaRPr lang="en-US" sz="2400" i="1" dirty="0"/>
          </a:p>
          <a:p>
            <a:pPr lvl="1"/>
            <a:endParaRPr lang="en-US" sz="1800" dirty="0"/>
          </a:p>
        </p:txBody>
      </p:sp>
      <p:sp>
        <p:nvSpPr>
          <p:cNvPr id="11" name="Title 10"/>
          <p:cNvSpPr>
            <a:spLocks noGrp="1"/>
          </p:cNvSpPr>
          <p:nvPr>
            <p:ph type="title"/>
          </p:nvPr>
        </p:nvSpPr>
        <p:spPr>
          <a:xfrm>
            <a:off x="492034" y="9661"/>
            <a:ext cx="8229600" cy="990600"/>
          </a:xfrm>
        </p:spPr>
        <p:txBody>
          <a:bodyPr>
            <a:normAutofit/>
          </a:bodyPr>
          <a:lstStyle/>
          <a:p>
            <a:pPr algn="ctr"/>
            <a:r>
              <a:rPr lang="en-US" sz="3600" b="1" dirty="0"/>
              <a:t>Semi-Supervised Learning</a:t>
            </a:r>
            <a:endParaRPr lang="en-US" dirty="0"/>
          </a:p>
        </p:txBody>
      </p:sp>
      <p:grpSp>
        <p:nvGrpSpPr>
          <p:cNvPr id="9" name="Group 8"/>
          <p:cNvGrpSpPr/>
          <p:nvPr/>
        </p:nvGrpSpPr>
        <p:grpSpPr>
          <a:xfrm>
            <a:off x="938200" y="1707414"/>
            <a:ext cx="7545792" cy="4298820"/>
            <a:chOff x="457200" y="2004782"/>
            <a:chExt cx="7545792" cy="4298820"/>
          </a:xfrm>
        </p:grpSpPr>
        <p:sp>
          <p:nvSpPr>
            <p:cNvPr id="12" name="Rectangle 11"/>
            <p:cNvSpPr/>
            <p:nvPr/>
          </p:nvSpPr>
          <p:spPr>
            <a:xfrm>
              <a:off x="457200" y="2243963"/>
              <a:ext cx="3856566" cy="4059639"/>
            </a:xfrm>
            <a:prstGeom prst="rect">
              <a:avLst/>
            </a:prstGeom>
            <a:gradFill flip="none" rotWithShape="1">
              <a:gsLst>
                <a:gs pos="0">
                  <a:schemeClr val="accent1">
                    <a:tint val="100000"/>
                    <a:shade val="100000"/>
                    <a:satMod val="130000"/>
                    <a:alpha val="50000"/>
                  </a:schemeClr>
                </a:gs>
                <a:gs pos="100000">
                  <a:schemeClr val="accent1">
                    <a:tint val="50000"/>
                    <a:shade val="100000"/>
                    <a:satMod val="350000"/>
                    <a:alpha val="50000"/>
                  </a:schemeClr>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dirty="0"/>
            </a:p>
          </p:txBody>
        </p:sp>
        <p:sp>
          <p:nvSpPr>
            <p:cNvPr id="13" name="Rectangle 12"/>
            <p:cNvSpPr/>
            <p:nvPr/>
          </p:nvSpPr>
          <p:spPr>
            <a:xfrm>
              <a:off x="4641363" y="3590440"/>
              <a:ext cx="1929717" cy="1274149"/>
            </a:xfrm>
            <a:prstGeom prst="rect">
              <a:avLst/>
            </a:prstGeom>
            <a:solidFill>
              <a:srgbClr val="0000FF">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4" name="Rectangle 13"/>
            <p:cNvSpPr/>
            <p:nvPr/>
          </p:nvSpPr>
          <p:spPr>
            <a:xfrm>
              <a:off x="4641363" y="2712552"/>
              <a:ext cx="1929717" cy="825918"/>
            </a:xfrm>
            <a:prstGeom prst="rect">
              <a:avLst/>
            </a:prstGeom>
            <a:solidFill>
              <a:schemeClr val="accent6">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p>
          </p:txBody>
        </p:sp>
        <p:sp>
          <p:nvSpPr>
            <p:cNvPr id="15" name="Rectangle 14"/>
            <p:cNvSpPr/>
            <p:nvPr/>
          </p:nvSpPr>
          <p:spPr>
            <a:xfrm>
              <a:off x="11147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sp>
          <p:nvSpPr>
            <p:cNvPr id="16" name="Rectangle 15"/>
            <p:cNvSpPr/>
            <p:nvPr/>
          </p:nvSpPr>
          <p:spPr>
            <a:xfrm>
              <a:off x="1114781" y="309611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graphicFrame>
          <p:nvGraphicFramePr>
            <p:cNvPr id="17" name="Object 16"/>
            <p:cNvGraphicFramePr>
              <a:graphicFrameLocks noChangeAspect="1"/>
            </p:cNvGraphicFramePr>
            <p:nvPr>
              <p:extLst/>
            </p:nvPr>
          </p:nvGraphicFramePr>
          <p:xfrm>
            <a:off x="1148649" y="2510609"/>
            <a:ext cx="236056" cy="430387"/>
          </p:xfrm>
          <a:graphic>
            <a:graphicData uri="http://schemas.openxmlformats.org/presentationml/2006/ole">
              <mc:AlternateContent xmlns:mc="http://schemas.openxmlformats.org/markup-compatibility/2006">
                <mc:Choice xmlns:v="urn:schemas-microsoft-com:vml" Requires="v">
                  <p:oleObj spid="_x0000_s52386" name="Equation" r:id="rId4" imgW="76200" imgH="165100" progId="Equation.DSMT4">
                    <p:embed/>
                  </p:oleObj>
                </mc:Choice>
                <mc:Fallback>
                  <p:oleObj name="Equation" r:id="rId4" imgW="76200" imgH="165100" progId="Equation.DSMT4">
                    <p:embed/>
                    <p:pic>
                      <p:nvPicPr>
                        <p:cNvPr id="17" name="Object 16"/>
                        <p:cNvPicPr/>
                        <p:nvPr/>
                      </p:nvPicPr>
                      <p:blipFill>
                        <a:blip r:embed="rId5"/>
                        <a:stretch>
                          <a:fillRect/>
                        </a:stretch>
                      </p:blipFill>
                      <p:spPr>
                        <a:xfrm>
                          <a:off x="1148649" y="2510609"/>
                          <a:ext cx="236056" cy="430387"/>
                        </a:xfrm>
                        <a:prstGeom prst="rect">
                          <a:avLst/>
                        </a:prstGeom>
                      </p:spPr>
                    </p:pic>
                  </p:oleObj>
                </mc:Fallback>
              </mc:AlternateContent>
            </a:graphicData>
          </a:graphic>
        </p:graphicFrame>
        <p:graphicFrame>
          <p:nvGraphicFramePr>
            <p:cNvPr id="18" name="Object 17"/>
            <p:cNvGraphicFramePr>
              <a:graphicFrameLocks noChangeAspect="1"/>
            </p:cNvGraphicFramePr>
            <p:nvPr>
              <p:extLst/>
            </p:nvPr>
          </p:nvGraphicFramePr>
          <p:xfrm>
            <a:off x="1148649" y="3200273"/>
            <a:ext cx="236056" cy="430387"/>
          </p:xfrm>
          <a:graphic>
            <a:graphicData uri="http://schemas.openxmlformats.org/presentationml/2006/ole">
              <mc:AlternateContent xmlns:mc="http://schemas.openxmlformats.org/markup-compatibility/2006">
                <mc:Choice xmlns:v="urn:schemas-microsoft-com:vml" Requires="v">
                  <p:oleObj spid="_x0000_s52387" name="Equation" r:id="rId6" imgW="76200" imgH="165100" progId="Equation.3">
                    <p:embed/>
                  </p:oleObj>
                </mc:Choice>
                <mc:Fallback>
                  <p:oleObj name="Equation" r:id="rId6" imgW="76200" imgH="165100" progId="Equation.3">
                    <p:embed/>
                    <p:pic>
                      <p:nvPicPr>
                        <p:cNvPr id="18" name="Object 17"/>
                        <p:cNvPicPr/>
                        <p:nvPr/>
                      </p:nvPicPr>
                      <p:blipFill>
                        <a:blip r:embed="rId5"/>
                        <a:stretch>
                          <a:fillRect/>
                        </a:stretch>
                      </p:blipFill>
                      <p:spPr>
                        <a:xfrm>
                          <a:off x="1148649" y="3200273"/>
                          <a:ext cx="236056" cy="430387"/>
                        </a:xfrm>
                        <a:prstGeom prst="rect">
                          <a:avLst/>
                        </a:prstGeom>
                      </p:spPr>
                    </p:pic>
                  </p:oleObj>
                </mc:Fallback>
              </mc:AlternateContent>
            </a:graphicData>
          </a:graphic>
        </p:graphicFrame>
        <p:sp>
          <p:nvSpPr>
            <p:cNvPr id="19" name="Rectangle 18"/>
            <p:cNvSpPr/>
            <p:nvPr/>
          </p:nvSpPr>
          <p:spPr>
            <a:xfrm>
              <a:off x="1114781" y="4526141"/>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sp>
          <p:nvSpPr>
            <p:cNvPr id="20" name="Rectangle 19"/>
            <p:cNvSpPr/>
            <p:nvPr/>
          </p:nvSpPr>
          <p:spPr>
            <a:xfrm>
              <a:off x="1114781" y="521580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400"/>
            </a:p>
          </p:txBody>
        </p:sp>
        <p:graphicFrame>
          <p:nvGraphicFramePr>
            <p:cNvPr id="21" name="Object 20"/>
            <p:cNvGraphicFramePr>
              <a:graphicFrameLocks noChangeAspect="1"/>
            </p:cNvGraphicFramePr>
            <p:nvPr>
              <p:extLst/>
            </p:nvPr>
          </p:nvGraphicFramePr>
          <p:xfrm>
            <a:off x="1148649" y="4623268"/>
            <a:ext cx="236056" cy="430387"/>
          </p:xfrm>
          <a:graphic>
            <a:graphicData uri="http://schemas.openxmlformats.org/presentationml/2006/ole">
              <mc:AlternateContent xmlns:mc="http://schemas.openxmlformats.org/markup-compatibility/2006">
                <mc:Choice xmlns:v="urn:schemas-microsoft-com:vml" Requires="v">
                  <p:oleObj spid="_x0000_s52388" name="Equation" r:id="rId7" imgW="76200" imgH="165100" progId="Equation.3">
                    <p:embed/>
                  </p:oleObj>
                </mc:Choice>
                <mc:Fallback>
                  <p:oleObj name="Equation" r:id="rId7" imgW="76200" imgH="165100" progId="Equation.3">
                    <p:embed/>
                    <p:pic>
                      <p:nvPicPr>
                        <p:cNvPr id="21" name="Object 20"/>
                        <p:cNvPicPr/>
                        <p:nvPr/>
                      </p:nvPicPr>
                      <p:blipFill>
                        <a:blip r:embed="rId5"/>
                        <a:stretch>
                          <a:fillRect/>
                        </a:stretch>
                      </p:blipFill>
                      <p:spPr>
                        <a:xfrm>
                          <a:off x="1148649" y="4623268"/>
                          <a:ext cx="236056" cy="430387"/>
                        </a:xfrm>
                        <a:prstGeom prst="rect">
                          <a:avLst/>
                        </a:prstGeom>
                      </p:spPr>
                    </p:pic>
                  </p:oleObj>
                </mc:Fallback>
              </mc:AlternateContent>
            </a:graphicData>
          </a:graphic>
        </p:graphicFrame>
        <p:graphicFrame>
          <p:nvGraphicFramePr>
            <p:cNvPr id="22" name="Object 21"/>
            <p:cNvGraphicFramePr>
              <a:graphicFrameLocks noChangeAspect="1"/>
            </p:cNvGraphicFramePr>
            <p:nvPr>
              <p:extLst/>
            </p:nvPr>
          </p:nvGraphicFramePr>
          <p:xfrm>
            <a:off x="1148649" y="5345363"/>
            <a:ext cx="236056" cy="430387"/>
          </p:xfrm>
          <a:graphic>
            <a:graphicData uri="http://schemas.openxmlformats.org/presentationml/2006/ole">
              <mc:AlternateContent xmlns:mc="http://schemas.openxmlformats.org/markup-compatibility/2006">
                <mc:Choice xmlns:v="urn:schemas-microsoft-com:vml" Requires="v">
                  <p:oleObj spid="_x0000_s52389" name="Equation" r:id="rId8" imgW="76200" imgH="165100" progId="Equation.DSMT4">
                    <p:embed/>
                  </p:oleObj>
                </mc:Choice>
                <mc:Fallback>
                  <p:oleObj name="Equation" r:id="rId8" imgW="76200" imgH="165100" progId="Equation.DSMT4">
                    <p:embed/>
                    <p:pic>
                      <p:nvPicPr>
                        <p:cNvPr id="22" name="Object 21"/>
                        <p:cNvPicPr/>
                        <p:nvPr/>
                      </p:nvPicPr>
                      <p:blipFill>
                        <a:blip r:embed="rId5"/>
                        <a:stretch>
                          <a:fillRect/>
                        </a:stretch>
                      </p:blipFill>
                      <p:spPr>
                        <a:xfrm>
                          <a:off x="1148649" y="5345363"/>
                          <a:ext cx="236056" cy="430387"/>
                        </a:xfrm>
                        <a:prstGeom prst="rect">
                          <a:avLst/>
                        </a:prstGeom>
                      </p:spPr>
                    </p:pic>
                  </p:oleObj>
                </mc:Fallback>
              </mc:AlternateContent>
            </a:graphicData>
          </a:graphic>
        </p:graphicFrame>
        <p:sp>
          <p:nvSpPr>
            <p:cNvPr id="23" name="Rectangle 22"/>
            <p:cNvSpPr/>
            <p:nvPr/>
          </p:nvSpPr>
          <p:spPr>
            <a:xfrm>
              <a:off x="2384164" y="2815830"/>
              <a:ext cx="299754" cy="6183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400"/>
            </a:p>
          </p:txBody>
        </p:sp>
        <p:sp>
          <p:nvSpPr>
            <p:cNvPr id="24" name="Rectangle 23"/>
            <p:cNvSpPr/>
            <p:nvPr/>
          </p:nvSpPr>
          <p:spPr>
            <a:xfrm>
              <a:off x="2368526" y="3694767"/>
              <a:ext cx="299754" cy="6183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400"/>
            </a:p>
          </p:txBody>
        </p:sp>
        <p:graphicFrame>
          <p:nvGraphicFramePr>
            <p:cNvPr id="25" name="Object 24"/>
            <p:cNvGraphicFramePr>
              <a:graphicFrameLocks noChangeAspect="1"/>
            </p:cNvGraphicFramePr>
            <p:nvPr>
              <p:extLst/>
            </p:nvPr>
          </p:nvGraphicFramePr>
          <p:xfrm>
            <a:off x="2412022" y="2907289"/>
            <a:ext cx="236056" cy="430387"/>
          </p:xfrm>
          <a:graphic>
            <a:graphicData uri="http://schemas.openxmlformats.org/presentationml/2006/ole">
              <mc:AlternateContent xmlns:mc="http://schemas.openxmlformats.org/markup-compatibility/2006">
                <mc:Choice xmlns:v="urn:schemas-microsoft-com:vml" Requires="v">
                  <p:oleObj spid="_x0000_s52390" name="Equation" r:id="rId9" imgW="76200" imgH="165100" progId="Equation.3">
                    <p:embed/>
                  </p:oleObj>
                </mc:Choice>
                <mc:Fallback>
                  <p:oleObj name="Equation" r:id="rId9" imgW="76200" imgH="165100" progId="Equation.3">
                    <p:embed/>
                    <p:pic>
                      <p:nvPicPr>
                        <p:cNvPr id="25" name="Object 24"/>
                        <p:cNvPicPr/>
                        <p:nvPr/>
                      </p:nvPicPr>
                      <p:blipFill>
                        <a:blip r:embed="rId5"/>
                        <a:stretch>
                          <a:fillRect/>
                        </a:stretch>
                      </p:blipFill>
                      <p:spPr>
                        <a:xfrm>
                          <a:off x="2412022" y="2907289"/>
                          <a:ext cx="236056" cy="430387"/>
                        </a:xfrm>
                        <a:prstGeom prst="rect">
                          <a:avLst/>
                        </a:prstGeom>
                      </p:spPr>
                    </p:pic>
                  </p:oleObj>
                </mc:Fallback>
              </mc:AlternateContent>
            </a:graphicData>
          </a:graphic>
        </p:graphicFrame>
        <p:graphicFrame>
          <p:nvGraphicFramePr>
            <p:cNvPr id="26" name="Object 25"/>
            <p:cNvGraphicFramePr>
              <a:graphicFrameLocks noChangeAspect="1"/>
            </p:cNvGraphicFramePr>
            <p:nvPr>
              <p:extLst/>
            </p:nvPr>
          </p:nvGraphicFramePr>
          <p:xfrm>
            <a:off x="2422449" y="3758607"/>
            <a:ext cx="236056" cy="430387"/>
          </p:xfrm>
          <a:graphic>
            <a:graphicData uri="http://schemas.openxmlformats.org/presentationml/2006/ole">
              <mc:AlternateContent xmlns:mc="http://schemas.openxmlformats.org/markup-compatibility/2006">
                <mc:Choice xmlns:v="urn:schemas-microsoft-com:vml" Requires="v">
                  <p:oleObj spid="_x0000_s52391" name="Equation" r:id="rId10" imgW="76200" imgH="165100" progId="Equation.3">
                    <p:embed/>
                  </p:oleObj>
                </mc:Choice>
                <mc:Fallback>
                  <p:oleObj name="Equation" r:id="rId10" imgW="76200" imgH="165100" progId="Equation.3">
                    <p:embed/>
                    <p:pic>
                      <p:nvPicPr>
                        <p:cNvPr id="26" name="Object 25"/>
                        <p:cNvPicPr/>
                        <p:nvPr/>
                      </p:nvPicPr>
                      <p:blipFill>
                        <a:blip r:embed="rId5"/>
                        <a:stretch>
                          <a:fillRect/>
                        </a:stretch>
                      </p:blipFill>
                      <p:spPr>
                        <a:xfrm>
                          <a:off x="2422449" y="3758607"/>
                          <a:ext cx="236056" cy="430387"/>
                        </a:xfrm>
                        <a:prstGeom prst="rect">
                          <a:avLst/>
                        </a:prstGeom>
                      </p:spPr>
                    </p:pic>
                  </p:oleObj>
                </mc:Fallback>
              </mc:AlternateContent>
            </a:graphicData>
          </a:graphic>
        </p:graphicFrame>
        <p:sp>
          <p:nvSpPr>
            <p:cNvPr id="27" name="Rectangle 26"/>
            <p:cNvSpPr/>
            <p:nvPr/>
          </p:nvSpPr>
          <p:spPr>
            <a:xfrm>
              <a:off x="2365920" y="4968546"/>
              <a:ext cx="299754" cy="61839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400"/>
            </a:p>
          </p:txBody>
        </p:sp>
        <p:graphicFrame>
          <p:nvGraphicFramePr>
            <p:cNvPr id="28" name="Object 27"/>
            <p:cNvGraphicFramePr>
              <a:graphicFrameLocks noChangeAspect="1"/>
            </p:cNvGraphicFramePr>
            <p:nvPr>
              <p:extLst/>
            </p:nvPr>
          </p:nvGraphicFramePr>
          <p:xfrm>
            <a:off x="2419844" y="5066355"/>
            <a:ext cx="236056" cy="430387"/>
          </p:xfrm>
          <a:graphic>
            <a:graphicData uri="http://schemas.openxmlformats.org/presentationml/2006/ole">
              <mc:AlternateContent xmlns:mc="http://schemas.openxmlformats.org/markup-compatibility/2006">
                <mc:Choice xmlns:v="urn:schemas-microsoft-com:vml" Requires="v">
                  <p:oleObj spid="_x0000_s52392" name="Equation" r:id="rId11" imgW="76200" imgH="165100" progId="Equation.DSMT4">
                    <p:embed/>
                  </p:oleObj>
                </mc:Choice>
                <mc:Fallback>
                  <p:oleObj name="Equation" r:id="rId11" imgW="76200" imgH="165100" progId="Equation.DSMT4">
                    <p:embed/>
                    <p:pic>
                      <p:nvPicPr>
                        <p:cNvPr id="28" name="Object 27"/>
                        <p:cNvPicPr/>
                        <p:nvPr/>
                      </p:nvPicPr>
                      <p:blipFill>
                        <a:blip r:embed="rId5"/>
                        <a:stretch>
                          <a:fillRect/>
                        </a:stretch>
                      </p:blipFill>
                      <p:spPr>
                        <a:xfrm>
                          <a:off x="2419844" y="5066355"/>
                          <a:ext cx="236056" cy="430387"/>
                        </a:xfrm>
                        <a:prstGeom prst="rect">
                          <a:avLst/>
                        </a:prstGeom>
                      </p:spPr>
                    </p:pic>
                  </p:oleObj>
                </mc:Fallback>
              </mc:AlternateContent>
            </a:graphicData>
          </a:graphic>
        </p:graphicFrame>
        <p:cxnSp>
          <p:nvCxnSpPr>
            <p:cNvPr id="29" name="Straight Connector 28"/>
            <p:cNvCxnSpPr>
              <a:stCxn id="15" idx="3"/>
              <a:endCxn id="23" idx="1"/>
            </p:cNvCxnSpPr>
            <p:nvPr/>
          </p:nvCxnSpPr>
          <p:spPr>
            <a:xfrm>
              <a:off x="1414535" y="2715648"/>
              <a:ext cx="969629" cy="409380"/>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16" idx="3"/>
              <a:endCxn id="23" idx="1"/>
            </p:cNvCxnSpPr>
            <p:nvPr/>
          </p:nvCxnSpPr>
          <p:spPr>
            <a:xfrm flipV="1">
              <a:off x="1414535" y="3125028"/>
              <a:ext cx="969629" cy="28028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17" idx="3"/>
              <a:endCxn id="24" idx="1"/>
            </p:cNvCxnSpPr>
            <p:nvPr/>
          </p:nvCxnSpPr>
          <p:spPr>
            <a:xfrm>
              <a:off x="1384705" y="2725802"/>
              <a:ext cx="983821" cy="127816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6" idx="3"/>
              <a:endCxn id="24" idx="1"/>
            </p:cNvCxnSpPr>
            <p:nvPr/>
          </p:nvCxnSpPr>
          <p:spPr>
            <a:xfrm>
              <a:off x="1414535" y="3405312"/>
              <a:ext cx="953991" cy="59865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17" idx="3"/>
              <a:endCxn id="27" idx="1"/>
            </p:cNvCxnSpPr>
            <p:nvPr/>
          </p:nvCxnSpPr>
          <p:spPr>
            <a:xfrm>
              <a:off x="1384705" y="2725802"/>
              <a:ext cx="981215" cy="255194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a:stCxn id="16" idx="3"/>
              <a:endCxn id="27" idx="1"/>
            </p:cNvCxnSpPr>
            <p:nvPr/>
          </p:nvCxnSpPr>
          <p:spPr>
            <a:xfrm>
              <a:off x="1414535" y="3405312"/>
              <a:ext cx="951385" cy="187243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19" idx="3"/>
              <a:endCxn id="23" idx="1"/>
            </p:cNvCxnSpPr>
            <p:nvPr/>
          </p:nvCxnSpPr>
          <p:spPr>
            <a:xfrm flipV="1">
              <a:off x="1414535" y="3125028"/>
              <a:ext cx="969629" cy="1710311"/>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stCxn id="20" idx="3"/>
              <a:endCxn id="23" idx="1"/>
            </p:cNvCxnSpPr>
            <p:nvPr/>
          </p:nvCxnSpPr>
          <p:spPr>
            <a:xfrm flipV="1">
              <a:off x="1414535" y="3125028"/>
              <a:ext cx="969629" cy="239997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stCxn id="19" idx="3"/>
              <a:endCxn id="24" idx="1"/>
            </p:cNvCxnSpPr>
            <p:nvPr/>
          </p:nvCxnSpPr>
          <p:spPr>
            <a:xfrm flipV="1">
              <a:off x="1414535" y="4003965"/>
              <a:ext cx="953991" cy="831374"/>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20" idx="3"/>
              <a:endCxn id="24" idx="1"/>
            </p:cNvCxnSpPr>
            <p:nvPr/>
          </p:nvCxnSpPr>
          <p:spPr>
            <a:xfrm flipV="1">
              <a:off x="1414535" y="4003965"/>
              <a:ext cx="953991" cy="1521037"/>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stCxn id="20" idx="3"/>
              <a:endCxn id="27" idx="1"/>
            </p:cNvCxnSpPr>
            <p:nvPr/>
          </p:nvCxnSpPr>
          <p:spPr>
            <a:xfrm flipV="1">
              <a:off x="1414535" y="5277744"/>
              <a:ext cx="951385" cy="247258"/>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a:stCxn id="19" idx="3"/>
              <a:endCxn id="27" idx="1"/>
            </p:cNvCxnSpPr>
            <p:nvPr/>
          </p:nvCxnSpPr>
          <p:spPr>
            <a:xfrm>
              <a:off x="1414535" y="4835339"/>
              <a:ext cx="951385" cy="442405"/>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683919" y="2815830"/>
              <a:ext cx="566557" cy="15095"/>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2683918" y="3434225"/>
              <a:ext cx="676738" cy="133542"/>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655900" y="3694767"/>
              <a:ext cx="628638" cy="30919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2658505" y="4304013"/>
              <a:ext cx="591971" cy="22212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2668280" y="5586941"/>
              <a:ext cx="565932" cy="14427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2648078" y="4968546"/>
              <a:ext cx="586134" cy="17085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3857239" y="2830925"/>
              <a:ext cx="304126" cy="3047588"/>
            </a:xfrm>
            <a:prstGeom prst="rect">
              <a:avLst/>
            </a:prstGeom>
            <a:solidFill>
              <a:srgbClr val="0000FF">
                <a:alpha val="65000"/>
              </a:srgbClr>
            </a:solidFill>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solidFill>
                  <a:srgbClr val="0000FF"/>
                </a:solidFill>
              </a:endParaRPr>
            </a:p>
          </p:txBody>
        </p:sp>
        <p:sp>
          <p:nvSpPr>
            <p:cNvPr id="48" name="Rounded Rectangle 47"/>
            <p:cNvSpPr/>
            <p:nvPr/>
          </p:nvSpPr>
          <p:spPr>
            <a:xfrm>
              <a:off x="5844310" y="3042604"/>
              <a:ext cx="585216" cy="228600"/>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err="1">
                  <a:solidFill>
                    <a:schemeClr val="tx1"/>
                  </a:solidFill>
                  <a:latin typeface="Times New Roman"/>
                  <a:cs typeface="Times New Roman"/>
                </a:rPr>
                <a:t>Softmax</a:t>
              </a:r>
              <a:endParaRPr lang="en-US" sz="1200" dirty="0">
                <a:solidFill>
                  <a:schemeClr val="tx1"/>
                </a:solidFill>
                <a:latin typeface="Times New Roman"/>
                <a:cs typeface="Times New Roman"/>
              </a:endParaRPr>
            </a:p>
          </p:txBody>
        </p:sp>
        <p:sp>
          <p:nvSpPr>
            <p:cNvPr id="49" name="TextBox 48"/>
            <p:cNvSpPr txBox="1"/>
            <p:nvPr/>
          </p:nvSpPr>
          <p:spPr>
            <a:xfrm>
              <a:off x="3686510" y="2497530"/>
              <a:ext cx="643691" cy="215444"/>
            </a:xfrm>
            <a:prstGeom prst="rect">
              <a:avLst/>
            </a:prstGeom>
            <a:noFill/>
          </p:spPr>
          <p:txBody>
            <a:bodyPr vert="horz" wrap="square" lIns="0" tIns="0" rIns="0" bIns="0" rtlCol="0">
              <a:spAutoFit/>
            </a:bodyPr>
            <a:lstStyle/>
            <a:p>
              <a:pPr algn="ctr"/>
              <a:r>
                <a:rPr lang="en-US" sz="1200" b="1" dirty="0">
                  <a:solidFill>
                    <a:srgbClr val="0000FF"/>
                  </a:solidFill>
                  <a:latin typeface="Times New Roman"/>
                  <a:cs typeface="Times New Roman"/>
                </a:rPr>
                <a:t>Dense (</a:t>
              </a:r>
              <a:r>
                <a:rPr lang="en-US" sz="1400" b="1" dirty="0">
                  <a:solidFill>
                    <a:srgbClr val="0000FF"/>
                  </a:solidFill>
                  <a:latin typeface="Times New Roman"/>
                  <a:cs typeface="Times New Roman"/>
                </a:rPr>
                <a:t>z</a:t>
              </a:r>
              <a:r>
                <a:rPr lang="en-US" sz="1200" b="1" dirty="0">
                  <a:solidFill>
                    <a:srgbClr val="0000FF"/>
                  </a:solidFill>
                  <a:latin typeface="Times New Roman"/>
                  <a:cs typeface="Times New Roman"/>
                </a:rPr>
                <a:t>)</a:t>
              </a:r>
            </a:p>
          </p:txBody>
        </p:sp>
        <p:sp>
          <p:nvSpPr>
            <p:cNvPr id="50" name="TextBox 49"/>
            <p:cNvSpPr txBox="1"/>
            <p:nvPr/>
          </p:nvSpPr>
          <p:spPr>
            <a:xfrm>
              <a:off x="3024482" y="5908606"/>
              <a:ext cx="729038" cy="369332"/>
            </a:xfrm>
            <a:prstGeom prst="rect">
              <a:avLst/>
            </a:prstGeom>
            <a:noFill/>
          </p:spPr>
          <p:txBody>
            <a:bodyPr vert="horz" wrap="square" lIns="0" tIns="0" rIns="0" bIns="0" rtlCol="0">
              <a:spAutoFit/>
            </a:bodyPr>
            <a:lstStyle/>
            <a:p>
              <a:pPr algn="ctr"/>
              <a:r>
                <a:rPr lang="en-US" sz="1200" dirty="0">
                  <a:latin typeface="Times New Roman"/>
                  <a:cs typeface="Times New Roman"/>
                </a:rPr>
                <a:t>Max pooling</a:t>
              </a:r>
            </a:p>
          </p:txBody>
        </p:sp>
        <p:sp>
          <p:nvSpPr>
            <p:cNvPr id="51" name="TextBox 50"/>
            <p:cNvSpPr txBox="1"/>
            <p:nvPr/>
          </p:nvSpPr>
          <p:spPr>
            <a:xfrm>
              <a:off x="2103644" y="2565698"/>
              <a:ext cx="868208" cy="184666"/>
            </a:xfrm>
            <a:prstGeom prst="rect">
              <a:avLst/>
            </a:prstGeom>
            <a:noFill/>
          </p:spPr>
          <p:txBody>
            <a:bodyPr vert="horz" wrap="square" lIns="0" tIns="0" rIns="0" bIns="0" rtlCol="0">
              <a:spAutoFit/>
            </a:bodyPr>
            <a:lstStyle/>
            <a:p>
              <a:pPr algn="ctr"/>
              <a:r>
                <a:rPr lang="en-US" sz="1200" dirty="0">
                  <a:latin typeface="Times New Roman"/>
                  <a:cs typeface="Times New Roman"/>
                </a:rPr>
                <a:t>Convolution</a:t>
              </a:r>
            </a:p>
          </p:txBody>
        </p:sp>
        <p:sp>
          <p:nvSpPr>
            <p:cNvPr id="52" name="TextBox 51"/>
            <p:cNvSpPr txBox="1"/>
            <p:nvPr/>
          </p:nvSpPr>
          <p:spPr>
            <a:xfrm>
              <a:off x="672734" y="5877256"/>
              <a:ext cx="1079866" cy="369332"/>
            </a:xfrm>
            <a:prstGeom prst="rect">
              <a:avLst/>
            </a:prstGeom>
            <a:noFill/>
          </p:spPr>
          <p:txBody>
            <a:bodyPr vert="horz" wrap="square" lIns="0" tIns="0" rIns="0" bIns="0" rtlCol="0">
              <a:spAutoFit/>
            </a:bodyPr>
            <a:lstStyle/>
            <a:p>
              <a:pPr algn="ctr"/>
              <a:r>
                <a:rPr lang="en-US" sz="1200" dirty="0">
                  <a:latin typeface="Times New Roman"/>
                  <a:cs typeface="Times New Roman"/>
                </a:rPr>
                <a:t>Pre-trained Word </a:t>
              </a:r>
              <a:r>
                <a:rPr lang="en-US" sz="1200" dirty="0" err="1">
                  <a:latin typeface="Times New Roman"/>
                  <a:cs typeface="Times New Roman"/>
                </a:rPr>
                <a:t>Embeddings</a:t>
              </a:r>
              <a:endParaRPr lang="en-US" sz="1200" dirty="0">
                <a:latin typeface="Times New Roman"/>
                <a:cs typeface="Times New Roman"/>
              </a:endParaRPr>
            </a:p>
          </p:txBody>
        </p:sp>
        <p:sp>
          <p:nvSpPr>
            <p:cNvPr id="53" name="TextBox 52"/>
            <p:cNvSpPr txBox="1"/>
            <p:nvPr/>
          </p:nvSpPr>
          <p:spPr>
            <a:xfrm>
              <a:off x="617697" y="2622096"/>
              <a:ext cx="222609"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1</a:t>
              </a:r>
            </a:p>
          </p:txBody>
        </p:sp>
        <p:sp>
          <p:nvSpPr>
            <p:cNvPr id="54" name="TextBox 53"/>
            <p:cNvSpPr txBox="1"/>
            <p:nvPr/>
          </p:nvSpPr>
          <p:spPr>
            <a:xfrm>
              <a:off x="617697" y="3306993"/>
              <a:ext cx="222609"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2</a:t>
              </a:r>
            </a:p>
          </p:txBody>
        </p:sp>
        <p:sp>
          <p:nvSpPr>
            <p:cNvPr id="55" name="TextBox 54"/>
            <p:cNvSpPr txBox="1"/>
            <p:nvPr/>
          </p:nvSpPr>
          <p:spPr>
            <a:xfrm>
              <a:off x="532237" y="4745883"/>
              <a:ext cx="322312"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n-1</a:t>
              </a:r>
            </a:p>
          </p:txBody>
        </p:sp>
        <p:sp>
          <p:nvSpPr>
            <p:cNvPr id="56" name="TextBox 55"/>
            <p:cNvSpPr txBox="1"/>
            <p:nvPr/>
          </p:nvSpPr>
          <p:spPr>
            <a:xfrm>
              <a:off x="617697" y="5424424"/>
              <a:ext cx="222609" cy="215444"/>
            </a:xfrm>
            <a:prstGeom prst="rect">
              <a:avLst/>
            </a:prstGeom>
            <a:noFill/>
          </p:spPr>
          <p:txBody>
            <a:bodyPr wrap="none" lIns="0" tIns="0" rIns="0" bIns="0" rtlCol="0">
              <a:spAutoFit/>
            </a:bodyPr>
            <a:lstStyle/>
            <a:p>
              <a:r>
                <a:rPr lang="en-US" sz="1400" i="1" dirty="0" err="1">
                  <a:latin typeface="Times New Roman"/>
                  <a:cs typeface="Times New Roman"/>
                </a:rPr>
                <a:t>w</a:t>
              </a:r>
              <a:r>
                <a:rPr lang="en-US" sz="1400" i="1" baseline="-25000" dirty="0" err="1">
                  <a:latin typeface="Times New Roman"/>
                  <a:cs typeface="Times New Roman"/>
                </a:rPr>
                <a:t>n</a:t>
              </a:r>
              <a:endParaRPr lang="en-US" sz="1400" i="1" baseline="-25000" dirty="0">
                <a:latin typeface="Times New Roman"/>
                <a:cs typeface="Times New Roman"/>
              </a:endParaRPr>
            </a:p>
          </p:txBody>
        </p:sp>
        <p:cxnSp>
          <p:nvCxnSpPr>
            <p:cNvPr id="57" name="Straight Arrow Connector 56"/>
            <p:cNvCxnSpPr>
              <a:stCxn id="53" idx="3"/>
              <a:endCxn id="15" idx="1"/>
            </p:cNvCxnSpPr>
            <p:nvPr/>
          </p:nvCxnSpPr>
          <p:spPr>
            <a:xfrm flipV="1">
              <a:off x="840306" y="2715648"/>
              <a:ext cx="274475" cy="141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stCxn id="54" idx="3"/>
              <a:endCxn id="16" idx="1"/>
            </p:cNvCxnSpPr>
            <p:nvPr/>
          </p:nvCxnSpPr>
          <p:spPr>
            <a:xfrm flipV="1">
              <a:off x="840306" y="3405312"/>
              <a:ext cx="274475" cy="9403"/>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55" idx="3"/>
              <a:endCxn id="19" idx="1"/>
            </p:cNvCxnSpPr>
            <p:nvPr/>
          </p:nvCxnSpPr>
          <p:spPr>
            <a:xfrm flipV="1">
              <a:off x="854549" y="4835339"/>
              <a:ext cx="260232" cy="1826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56" idx="3"/>
              <a:endCxn id="20" idx="1"/>
            </p:cNvCxnSpPr>
            <p:nvPr/>
          </p:nvCxnSpPr>
          <p:spPr>
            <a:xfrm flipV="1">
              <a:off x="840306" y="5525002"/>
              <a:ext cx="274475" cy="714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86" idx="3"/>
              <a:endCxn id="47" idx="1"/>
            </p:cNvCxnSpPr>
            <p:nvPr/>
          </p:nvCxnSpPr>
          <p:spPr>
            <a:xfrm>
              <a:off x="3538338" y="4354719"/>
              <a:ext cx="31890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65" idx="3"/>
              <a:endCxn id="48" idx="1"/>
            </p:cNvCxnSpPr>
            <p:nvPr/>
          </p:nvCxnSpPr>
          <p:spPr>
            <a:xfrm flipV="1">
              <a:off x="5119959" y="3156904"/>
              <a:ext cx="724351" cy="431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3" name="TextBox 62"/>
            <p:cNvSpPr txBox="1"/>
            <p:nvPr/>
          </p:nvSpPr>
          <p:spPr>
            <a:xfrm>
              <a:off x="547003" y="2295937"/>
              <a:ext cx="429269" cy="369332"/>
            </a:xfrm>
            <a:prstGeom prst="rect">
              <a:avLst/>
            </a:prstGeom>
            <a:noFill/>
          </p:spPr>
          <p:txBody>
            <a:bodyPr vert="horz" wrap="square" lIns="0" tIns="0" rIns="0" bIns="0" rtlCol="0">
              <a:spAutoFit/>
            </a:bodyPr>
            <a:lstStyle/>
            <a:p>
              <a:pPr algn="ctr"/>
              <a:r>
                <a:rPr lang="en-US" sz="1200" dirty="0">
                  <a:latin typeface="Times New Roman"/>
                  <a:cs typeface="Times New Roman"/>
                </a:rPr>
                <a:t>Input tweet</a:t>
              </a:r>
            </a:p>
          </p:txBody>
        </p:sp>
        <p:sp>
          <p:nvSpPr>
            <p:cNvPr id="64" name="TextBox 63"/>
            <p:cNvSpPr txBox="1"/>
            <p:nvPr/>
          </p:nvSpPr>
          <p:spPr>
            <a:xfrm>
              <a:off x="2122666" y="5659307"/>
              <a:ext cx="769441" cy="184666"/>
            </a:xfrm>
            <a:prstGeom prst="rect">
              <a:avLst/>
            </a:prstGeom>
            <a:noFill/>
          </p:spPr>
          <p:txBody>
            <a:bodyPr wrap="none" lIns="0" tIns="0" rIns="0" bIns="0" rtlCol="0">
              <a:spAutoFit/>
            </a:bodyPr>
            <a:lstStyle/>
            <a:p>
              <a:r>
                <a:rPr lang="en-US" sz="1200" dirty="0">
                  <a:latin typeface="Times New Roman"/>
                  <a:cs typeface="Times New Roman"/>
                </a:rPr>
                <a:t>Feature map</a:t>
              </a:r>
            </a:p>
          </p:txBody>
        </p:sp>
        <p:sp>
          <p:nvSpPr>
            <p:cNvPr id="65" name="Rectangle 64"/>
            <p:cNvSpPr/>
            <p:nvPr/>
          </p:nvSpPr>
          <p:spPr>
            <a:xfrm>
              <a:off x="4809063" y="2830925"/>
              <a:ext cx="310896" cy="6605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sp>
          <p:nvSpPr>
            <p:cNvPr id="66" name="Rectangle 65"/>
            <p:cNvSpPr/>
            <p:nvPr/>
          </p:nvSpPr>
          <p:spPr>
            <a:xfrm>
              <a:off x="4809063" y="3641242"/>
              <a:ext cx="310896" cy="853857"/>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sp>
          <p:nvSpPr>
            <p:cNvPr id="67" name="Rectangle 66"/>
            <p:cNvSpPr/>
            <p:nvPr/>
          </p:nvSpPr>
          <p:spPr>
            <a:xfrm>
              <a:off x="5456766" y="3641242"/>
              <a:ext cx="310896" cy="640734"/>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cxnSp>
          <p:nvCxnSpPr>
            <p:cNvPr id="68" name="Straight Arrow Connector 67"/>
            <p:cNvCxnSpPr/>
            <p:nvPr/>
          </p:nvCxnSpPr>
          <p:spPr>
            <a:xfrm>
              <a:off x="4161365" y="313574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p:nvPr/>
          </p:nvCxnSpPr>
          <p:spPr>
            <a:xfrm>
              <a:off x="4161365" y="408578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67" idx="0"/>
              <a:endCxn id="48" idx="1"/>
            </p:cNvCxnSpPr>
            <p:nvPr/>
          </p:nvCxnSpPr>
          <p:spPr>
            <a:xfrm flipV="1">
              <a:off x="5612214" y="3156904"/>
              <a:ext cx="232096" cy="4843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1" name="Rounded Rectangle 70"/>
            <p:cNvSpPr/>
            <p:nvPr/>
          </p:nvSpPr>
          <p:spPr>
            <a:xfrm>
              <a:off x="5844310" y="4259562"/>
              <a:ext cx="585216" cy="228195"/>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200" dirty="0" err="1">
                  <a:solidFill>
                    <a:schemeClr val="tx1"/>
                  </a:solidFill>
                  <a:latin typeface="Times New Roman"/>
                  <a:cs typeface="Times New Roman"/>
                </a:rPr>
                <a:t>Softmax</a:t>
              </a:r>
              <a:endParaRPr lang="en-US" sz="1200" dirty="0">
                <a:solidFill>
                  <a:schemeClr val="tx1"/>
                </a:solidFill>
                <a:latin typeface="Times New Roman"/>
                <a:cs typeface="Times New Roman"/>
              </a:endParaRPr>
            </a:p>
          </p:txBody>
        </p:sp>
        <p:cxnSp>
          <p:nvCxnSpPr>
            <p:cNvPr id="72" name="Straight Arrow Connector 71"/>
            <p:cNvCxnSpPr>
              <a:endCxn id="71" idx="1"/>
            </p:cNvCxnSpPr>
            <p:nvPr/>
          </p:nvCxnSpPr>
          <p:spPr>
            <a:xfrm>
              <a:off x="5119959" y="4373660"/>
              <a:ext cx="72435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5119959" y="3839447"/>
              <a:ext cx="336807"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5850122" y="2819257"/>
              <a:ext cx="671007" cy="184666"/>
            </a:xfrm>
            <a:prstGeom prst="rect">
              <a:avLst/>
            </a:prstGeom>
            <a:noFill/>
          </p:spPr>
          <p:txBody>
            <a:bodyPr wrap="none" lIns="0" tIns="0" rIns="0" bIns="0" rtlCol="0">
              <a:spAutoFit/>
            </a:bodyPr>
            <a:lstStyle/>
            <a:p>
              <a:r>
                <a:rPr lang="en-US" sz="1200" dirty="0">
                  <a:latin typeface="Times New Roman"/>
                  <a:cs typeface="Times New Roman"/>
                </a:rPr>
                <a:t>Class label</a:t>
              </a:r>
            </a:p>
          </p:txBody>
        </p:sp>
        <p:sp>
          <p:nvSpPr>
            <p:cNvPr id="75" name="TextBox 74"/>
            <p:cNvSpPr txBox="1"/>
            <p:nvPr/>
          </p:nvSpPr>
          <p:spPr>
            <a:xfrm>
              <a:off x="5680782" y="4486225"/>
              <a:ext cx="838566" cy="369332"/>
            </a:xfrm>
            <a:prstGeom prst="rect">
              <a:avLst/>
            </a:prstGeom>
            <a:noFill/>
          </p:spPr>
          <p:txBody>
            <a:bodyPr wrap="square" lIns="0" tIns="0" rIns="0" bIns="0" rtlCol="0">
              <a:spAutoFit/>
            </a:bodyPr>
            <a:lstStyle/>
            <a:p>
              <a:pPr algn="ctr"/>
              <a:r>
                <a:rPr lang="en-US" sz="1200" dirty="0">
                  <a:latin typeface="Times New Roman"/>
                  <a:cs typeface="Times New Roman"/>
                </a:rPr>
                <a:t>Graph context</a:t>
              </a:r>
            </a:p>
          </p:txBody>
        </p:sp>
        <p:sp>
          <p:nvSpPr>
            <p:cNvPr id="76" name="TextBox 75"/>
            <p:cNvSpPr txBox="1"/>
            <p:nvPr/>
          </p:nvSpPr>
          <p:spPr>
            <a:xfrm>
              <a:off x="4641363" y="4604946"/>
              <a:ext cx="650322" cy="215444"/>
            </a:xfrm>
            <a:prstGeom prst="rect">
              <a:avLst/>
            </a:prstGeom>
            <a:noFill/>
          </p:spPr>
          <p:txBody>
            <a:bodyPr wrap="square" lIns="0" tIns="0" rIns="0" bIns="0" rtlCol="0">
              <a:spAutoFit/>
            </a:bodyPr>
            <a:lstStyle/>
            <a:p>
              <a:pPr algn="ctr"/>
              <a:r>
                <a:rPr lang="en-US" sz="1200" dirty="0">
                  <a:latin typeface="Times New Roman"/>
                  <a:cs typeface="Times New Roman"/>
                </a:rPr>
                <a:t>Dense (</a:t>
              </a:r>
              <a:r>
                <a:rPr lang="en-US" sz="1400" b="1" dirty="0" err="1">
                  <a:latin typeface="Times New Roman"/>
                  <a:cs typeface="Times New Roman"/>
                </a:rPr>
                <a:t>z</a:t>
              </a:r>
              <a:r>
                <a:rPr lang="en-US" sz="1200" baseline="-25000" dirty="0" err="1">
                  <a:latin typeface="Times New Roman"/>
                  <a:cs typeface="Times New Roman"/>
                </a:rPr>
                <a:t>g</a:t>
              </a:r>
              <a:r>
                <a:rPr lang="en-US" sz="1200" dirty="0">
                  <a:latin typeface="Times New Roman"/>
                  <a:cs typeface="Times New Roman"/>
                </a:rPr>
                <a:t>)</a:t>
              </a:r>
            </a:p>
          </p:txBody>
        </p:sp>
        <p:cxnSp>
          <p:nvCxnSpPr>
            <p:cNvPr id="77" name="Straight Connector 76"/>
            <p:cNvCxnSpPr>
              <a:stCxn id="49" idx="2"/>
              <a:endCxn id="47" idx="0"/>
            </p:cNvCxnSpPr>
            <p:nvPr/>
          </p:nvCxnSpPr>
          <p:spPr>
            <a:xfrm>
              <a:off x="4008356" y="2712974"/>
              <a:ext cx="946" cy="117951"/>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3382651" y="5757006"/>
              <a:ext cx="0" cy="1092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a:stCxn id="66" idx="2"/>
              <a:endCxn id="76" idx="0"/>
            </p:cNvCxnSpPr>
            <p:nvPr/>
          </p:nvCxnSpPr>
          <p:spPr>
            <a:xfrm>
              <a:off x="4964511" y="4495099"/>
              <a:ext cx="2013" cy="10984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80" name="TextBox 79"/>
            <p:cNvSpPr txBox="1"/>
            <p:nvPr/>
          </p:nvSpPr>
          <p:spPr>
            <a:xfrm>
              <a:off x="4563042" y="2353588"/>
              <a:ext cx="829545" cy="215444"/>
            </a:xfrm>
            <a:prstGeom prst="rect">
              <a:avLst/>
            </a:prstGeom>
            <a:noFill/>
          </p:spPr>
          <p:txBody>
            <a:bodyPr wrap="square" lIns="0" tIns="0" rIns="0" bIns="0" rtlCol="0">
              <a:spAutoFit/>
            </a:bodyPr>
            <a:lstStyle/>
            <a:p>
              <a:pPr algn="ctr"/>
              <a:r>
                <a:rPr lang="en-US" sz="1200" dirty="0">
                  <a:latin typeface="Times New Roman"/>
                  <a:cs typeface="Times New Roman"/>
                </a:rPr>
                <a:t>Dense (</a:t>
              </a:r>
              <a:r>
                <a:rPr lang="en-US" sz="1400" b="1" dirty="0" err="1">
                  <a:latin typeface="Times New Roman"/>
                  <a:cs typeface="Times New Roman"/>
                </a:rPr>
                <a:t>z</a:t>
              </a:r>
              <a:r>
                <a:rPr lang="en-US" sz="1200" baseline="-25000" dirty="0" err="1">
                  <a:latin typeface="Times New Roman"/>
                  <a:cs typeface="Times New Roman"/>
                </a:rPr>
                <a:t>c</a:t>
              </a:r>
              <a:r>
                <a:rPr lang="en-US" sz="1200" dirty="0">
                  <a:latin typeface="Times New Roman"/>
                  <a:cs typeface="Times New Roman"/>
                </a:rPr>
                <a:t>)</a:t>
              </a:r>
            </a:p>
          </p:txBody>
        </p:sp>
        <p:cxnSp>
          <p:nvCxnSpPr>
            <p:cNvPr id="81" name="Straight Connector 80"/>
            <p:cNvCxnSpPr>
              <a:endCxn id="65" idx="0"/>
            </p:cNvCxnSpPr>
            <p:nvPr/>
          </p:nvCxnSpPr>
          <p:spPr>
            <a:xfrm>
              <a:off x="4964511" y="2604358"/>
              <a:ext cx="0" cy="226567"/>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sp>
          <p:nvSpPr>
            <p:cNvPr id="82" name="TextBox 81"/>
            <p:cNvSpPr txBox="1"/>
            <p:nvPr/>
          </p:nvSpPr>
          <p:spPr>
            <a:xfrm>
              <a:off x="5768247" y="3822076"/>
              <a:ext cx="670676" cy="215444"/>
            </a:xfrm>
            <a:prstGeom prst="rect">
              <a:avLst/>
            </a:prstGeom>
            <a:noFill/>
          </p:spPr>
          <p:txBody>
            <a:bodyPr wrap="square" lIns="0" tIns="0" rIns="0" bIns="0" rtlCol="0">
              <a:spAutoFit/>
            </a:bodyPr>
            <a:lstStyle/>
            <a:p>
              <a:pPr algn="ctr"/>
              <a:r>
                <a:rPr lang="en-US" sz="1200" dirty="0">
                  <a:latin typeface="Times New Roman"/>
                  <a:cs typeface="Times New Roman"/>
                </a:rPr>
                <a:t>Dense (</a:t>
              </a:r>
              <a:r>
                <a:rPr lang="en-US" sz="1400" b="1" dirty="0" err="1">
                  <a:latin typeface="Times New Roman"/>
                  <a:cs typeface="Times New Roman"/>
                </a:rPr>
                <a:t>z</a:t>
              </a:r>
              <a:r>
                <a:rPr lang="en-US" sz="1200" baseline="-25000" dirty="0" err="1">
                  <a:latin typeface="Times New Roman"/>
                  <a:cs typeface="Times New Roman"/>
                </a:rPr>
                <a:t>s</a:t>
              </a:r>
              <a:r>
                <a:rPr lang="en-US" sz="1200" dirty="0">
                  <a:latin typeface="Times New Roman"/>
                  <a:cs typeface="Times New Roman"/>
                </a:rPr>
                <a:t>)</a:t>
              </a:r>
            </a:p>
          </p:txBody>
        </p:sp>
        <p:sp>
          <p:nvSpPr>
            <p:cNvPr id="83" name="TextBox 82"/>
            <p:cNvSpPr txBox="1"/>
            <p:nvPr/>
          </p:nvSpPr>
          <p:spPr>
            <a:xfrm>
              <a:off x="6656470" y="3000193"/>
              <a:ext cx="797832" cy="430887"/>
            </a:xfrm>
            <a:prstGeom prst="rect">
              <a:avLst/>
            </a:prstGeom>
            <a:noFill/>
          </p:spPr>
          <p:txBody>
            <a:bodyPr wrap="none" lIns="0" tIns="0" rIns="0" bIns="0" rtlCol="0">
              <a:spAutoFit/>
            </a:bodyPr>
            <a:lstStyle/>
            <a:p>
              <a:r>
                <a:rPr lang="en-US" sz="1400" dirty="0">
                  <a:latin typeface="Times New Roman"/>
                  <a:cs typeface="Times New Roman"/>
                </a:rPr>
                <a:t>Supervised </a:t>
              </a:r>
            </a:p>
            <a:p>
              <a:r>
                <a:rPr lang="en-US" sz="1400" dirty="0">
                  <a:latin typeface="Times New Roman"/>
                  <a:cs typeface="Times New Roman"/>
                </a:rPr>
                <a:t>loss </a:t>
              </a:r>
              <a:r>
                <a:rPr lang="en-US" sz="1400" b="1" i="1" dirty="0">
                  <a:latin typeface="Times New Roman"/>
                  <a:cs typeface="Times New Roman"/>
                </a:rPr>
                <a:t>L</a:t>
              </a:r>
              <a:r>
                <a:rPr lang="en-US" sz="1400" b="1" i="1" baseline="-25000" dirty="0">
                  <a:latin typeface="Times New Roman"/>
                  <a:cs typeface="Times New Roman"/>
                </a:rPr>
                <a:t>C</a:t>
              </a:r>
              <a:r>
                <a:rPr lang="en-US" sz="1400" dirty="0">
                  <a:latin typeface="Times New Roman"/>
                  <a:cs typeface="Times New Roman"/>
                </a:rPr>
                <a:t> </a:t>
              </a:r>
            </a:p>
          </p:txBody>
        </p:sp>
        <p:sp>
          <p:nvSpPr>
            <p:cNvPr id="84" name="TextBox 83"/>
            <p:cNvSpPr txBox="1"/>
            <p:nvPr/>
          </p:nvSpPr>
          <p:spPr>
            <a:xfrm>
              <a:off x="6656470" y="4225554"/>
              <a:ext cx="1346522" cy="246221"/>
            </a:xfrm>
            <a:prstGeom prst="rect">
              <a:avLst/>
            </a:prstGeom>
            <a:noFill/>
          </p:spPr>
          <p:txBody>
            <a:bodyPr wrap="none" lIns="0" tIns="0" rIns="0" bIns="0" rtlCol="0">
              <a:spAutoFit/>
            </a:bodyPr>
            <a:lstStyle/>
            <a:p>
              <a:r>
                <a:rPr lang="en-US" sz="1400" dirty="0">
                  <a:latin typeface="Times New Roman"/>
                  <a:cs typeface="Times New Roman"/>
                </a:rPr>
                <a:t>Semi-</a:t>
              </a:r>
              <a:r>
                <a:rPr lang="en-US" sz="1600" dirty="0">
                  <a:latin typeface="Times New Roman"/>
                  <a:cs typeface="Times New Roman"/>
                </a:rPr>
                <a:t>Supervised</a:t>
              </a:r>
              <a:r>
                <a:rPr lang="en-US" sz="1400" dirty="0">
                  <a:latin typeface="Times New Roman"/>
                  <a:cs typeface="Times New Roman"/>
                </a:rPr>
                <a:t> </a:t>
              </a:r>
            </a:p>
          </p:txBody>
        </p:sp>
        <p:sp>
          <p:nvSpPr>
            <p:cNvPr id="85" name="TextBox 84"/>
            <p:cNvSpPr txBox="1"/>
            <p:nvPr/>
          </p:nvSpPr>
          <p:spPr>
            <a:xfrm>
              <a:off x="1896212" y="2004782"/>
              <a:ext cx="1789576" cy="246221"/>
            </a:xfrm>
            <a:prstGeom prst="rect">
              <a:avLst/>
            </a:prstGeom>
            <a:noFill/>
          </p:spPr>
          <p:txBody>
            <a:bodyPr vert="horz" wrap="square" lIns="0" tIns="0" rIns="0" bIns="0" rtlCol="0">
              <a:spAutoFit/>
            </a:bodyPr>
            <a:lstStyle/>
            <a:p>
              <a:pPr algn="ctr"/>
              <a:r>
                <a:rPr lang="en-US" sz="1600" b="1" dirty="0">
                  <a:latin typeface="Times New Roman"/>
                  <a:cs typeface="Times New Roman"/>
                </a:rPr>
                <a:t>Shared Components</a:t>
              </a:r>
            </a:p>
          </p:txBody>
        </p:sp>
        <p:sp>
          <p:nvSpPr>
            <p:cNvPr id="86" name="Rectangle 85"/>
            <p:cNvSpPr/>
            <p:nvPr/>
          </p:nvSpPr>
          <p:spPr>
            <a:xfrm>
              <a:off x="3234212"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400"/>
            </a:p>
          </p:txBody>
        </p:sp>
        <p:graphicFrame>
          <p:nvGraphicFramePr>
            <p:cNvPr id="87" name="Object 86"/>
            <p:cNvGraphicFramePr>
              <a:graphicFrameLocks noChangeAspect="1"/>
            </p:cNvGraphicFramePr>
            <p:nvPr>
              <p:extLst/>
            </p:nvPr>
          </p:nvGraphicFramePr>
          <p:xfrm>
            <a:off x="3284538" y="2816225"/>
            <a:ext cx="234950" cy="2881313"/>
          </p:xfrm>
          <a:graphic>
            <a:graphicData uri="http://schemas.openxmlformats.org/presentationml/2006/ole">
              <mc:AlternateContent xmlns:mc="http://schemas.openxmlformats.org/markup-compatibility/2006">
                <mc:Choice xmlns:v="urn:schemas-microsoft-com:vml" Requires="v">
                  <p:oleObj spid="_x0000_s52393" name="Equation" r:id="rId12" imgW="76200" imgH="1104900" progId="Equation.3">
                    <p:embed/>
                  </p:oleObj>
                </mc:Choice>
                <mc:Fallback>
                  <p:oleObj name="Equation" r:id="rId12" imgW="76200" imgH="1104900" progId="Equation.3">
                    <p:embed/>
                    <p:pic>
                      <p:nvPicPr>
                        <p:cNvPr id="87" name="Object 86"/>
                        <p:cNvPicPr/>
                        <p:nvPr/>
                      </p:nvPicPr>
                      <p:blipFill>
                        <a:blip r:embed="rId13"/>
                        <a:stretch>
                          <a:fillRect/>
                        </a:stretch>
                      </p:blipFill>
                      <p:spPr>
                        <a:xfrm>
                          <a:off x="3284538" y="2816225"/>
                          <a:ext cx="234950" cy="2881313"/>
                        </a:xfrm>
                        <a:prstGeom prst="rect">
                          <a:avLst/>
                        </a:prstGeom>
                      </p:spPr>
                    </p:pic>
                  </p:oleObj>
                </mc:Fallback>
              </mc:AlternateContent>
            </a:graphicData>
          </a:graphic>
        </p:graphicFrame>
        <p:graphicFrame>
          <p:nvGraphicFramePr>
            <p:cNvPr id="88" name="Object 87"/>
            <p:cNvGraphicFramePr>
              <a:graphicFrameLocks noChangeAspect="1"/>
            </p:cNvGraphicFramePr>
            <p:nvPr>
              <p:extLst/>
            </p:nvPr>
          </p:nvGraphicFramePr>
          <p:xfrm>
            <a:off x="3890884" y="2849899"/>
            <a:ext cx="234950" cy="2881313"/>
          </p:xfrm>
          <a:graphic>
            <a:graphicData uri="http://schemas.openxmlformats.org/presentationml/2006/ole">
              <mc:AlternateContent xmlns:mc="http://schemas.openxmlformats.org/markup-compatibility/2006">
                <mc:Choice xmlns:v="urn:schemas-microsoft-com:vml" Requires="v">
                  <p:oleObj spid="_x0000_s52394" name="Equation" r:id="rId14" imgW="76200" imgH="1104900" progId="Equation.3">
                    <p:embed/>
                  </p:oleObj>
                </mc:Choice>
                <mc:Fallback>
                  <p:oleObj name="Equation" r:id="rId14" imgW="76200" imgH="1104900" progId="Equation.3">
                    <p:embed/>
                    <p:pic>
                      <p:nvPicPr>
                        <p:cNvPr id="88" name="Object 87"/>
                        <p:cNvPicPr/>
                        <p:nvPr/>
                      </p:nvPicPr>
                      <p:blipFill>
                        <a:blip r:embed="rId13"/>
                        <a:stretch>
                          <a:fillRect/>
                        </a:stretch>
                      </p:blipFill>
                      <p:spPr>
                        <a:xfrm>
                          <a:off x="3890884" y="2849899"/>
                          <a:ext cx="234950" cy="2881313"/>
                        </a:xfrm>
                        <a:prstGeom prst="rect">
                          <a:avLst/>
                        </a:prstGeom>
                      </p:spPr>
                    </p:pic>
                  </p:oleObj>
                </mc:Fallback>
              </mc:AlternateContent>
            </a:graphicData>
          </a:graphic>
        </p:graphicFrame>
        <p:graphicFrame>
          <p:nvGraphicFramePr>
            <p:cNvPr id="89" name="Object 88"/>
            <p:cNvGraphicFramePr>
              <a:graphicFrameLocks noChangeAspect="1"/>
            </p:cNvGraphicFramePr>
            <p:nvPr>
              <p:extLst/>
            </p:nvPr>
          </p:nvGraphicFramePr>
          <p:xfrm>
            <a:off x="4845440" y="2934053"/>
            <a:ext cx="236056" cy="430387"/>
          </p:xfrm>
          <a:graphic>
            <a:graphicData uri="http://schemas.openxmlformats.org/presentationml/2006/ole">
              <mc:AlternateContent xmlns:mc="http://schemas.openxmlformats.org/markup-compatibility/2006">
                <mc:Choice xmlns:v="urn:schemas-microsoft-com:vml" Requires="v">
                  <p:oleObj spid="_x0000_s52395" name="Equation" r:id="rId15" imgW="76200" imgH="165100" progId="Equation.3">
                    <p:embed/>
                  </p:oleObj>
                </mc:Choice>
                <mc:Fallback>
                  <p:oleObj name="Equation" r:id="rId15" imgW="76200" imgH="165100" progId="Equation.3">
                    <p:embed/>
                    <p:pic>
                      <p:nvPicPr>
                        <p:cNvPr id="89" name="Object 88"/>
                        <p:cNvPicPr/>
                        <p:nvPr/>
                      </p:nvPicPr>
                      <p:blipFill>
                        <a:blip r:embed="rId5"/>
                        <a:stretch>
                          <a:fillRect/>
                        </a:stretch>
                      </p:blipFill>
                      <p:spPr>
                        <a:xfrm>
                          <a:off x="4845440" y="2934053"/>
                          <a:ext cx="236056" cy="430387"/>
                        </a:xfrm>
                        <a:prstGeom prst="rect">
                          <a:avLst/>
                        </a:prstGeom>
                      </p:spPr>
                    </p:pic>
                  </p:oleObj>
                </mc:Fallback>
              </mc:AlternateContent>
            </a:graphicData>
          </a:graphic>
        </p:graphicFrame>
        <p:graphicFrame>
          <p:nvGraphicFramePr>
            <p:cNvPr id="90" name="Object 89"/>
            <p:cNvGraphicFramePr>
              <a:graphicFrameLocks noChangeAspect="1"/>
            </p:cNvGraphicFramePr>
            <p:nvPr>
              <p:extLst/>
            </p:nvPr>
          </p:nvGraphicFramePr>
          <p:xfrm>
            <a:off x="4845440" y="3857404"/>
            <a:ext cx="236056" cy="430387"/>
          </p:xfrm>
          <a:graphic>
            <a:graphicData uri="http://schemas.openxmlformats.org/presentationml/2006/ole">
              <mc:AlternateContent xmlns:mc="http://schemas.openxmlformats.org/markup-compatibility/2006">
                <mc:Choice xmlns:v="urn:schemas-microsoft-com:vml" Requires="v">
                  <p:oleObj spid="_x0000_s52396" name="Equation" r:id="rId16" imgW="76200" imgH="165100" progId="Equation.3">
                    <p:embed/>
                  </p:oleObj>
                </mc:Choice>
                <mc:Fallback>
                  <p:oleObj name="Equation" r:id="rId16" imgW="76200" imgH="165100" progId="Equation.3">
                    <p:embed/>
                    <p:pic>
                      <p:nvPicPr>
                        <p:cNvPr id="90" name="Object 89"/>
                        <p:cNvPicPr/>
                        <p:nvPr/>
                      </p:nvPicPr>
                      <p:blipFill>
                        <a:blip r:embed="rId5"/>
                        <a:stretch>
                          <a:fillRect/>
                        </a:stretch>
                      </p:blipFill>
                      <p:spPr>
                        <a:xfrm>
                          <a:off x="4845440" y="3857404"/>
                          <a:ext cx="236056" cy="430387"/>
                        </a:xfrm>
                        <a:prstGeom prst="rect">
                          <a:avLst/>
                        </a:prstGeom>
                      </p:spPr>
                    </p:pic>
                  </p:oleObj>
                </mc:Fallback>
              </mc:AlternateContent>
            </a:graphicData>
          </a:graphic>
        </p:graphicFrame>
        <p:graphicFrame>
          <p:nvGraphicFramePr>
            <p:cNvPr id="91" name="Object 90"/>
            <p:cNvGraphicFramePr>
              <a:graphicFrameLocks noChangeAspect="1"/>
            </p:cNvGraphicFramePr>
            <p:nvPr>
              <p:extLst/>
            </p:nvPr>
          </p:nvGraphicFramePr>
          <p:xfrm>
            <a:off x="5494186" y="3744321"/>
            <a:ext cx="236056" cy="430387"/>
          </p:xfrm>
          <a:graphic>
            <a:graphicData uri="http://schemas.openxmlformats.org/presentationml/2006/ole">
              <mc:AlternateContent xmlns:mc="http://schemas.openxmlformats.org/markup-compatibility/2006">
                <mc:Choice xmlns:v="urn:schemas-microsoft-com:vml" Requires="v">
                  <p:oleObj spid="_x0000_s52397" name="Equation" r:id="rId17" imgW="76200" imgH="165100" progId="Equation.3">
                    <p:embed/>
                  </p:oleObj>
                </mc:Choice>
                <mc:Fallback>
                  <p:oleObj name="Equation" r:id="rId17" imgW="76200" imgH="165100" progId="Equation.3">
                    <p:embed/>
                    <p:pic>
                      <p:nvPicPr>
                        <p:cNvPr id="91" name="Object 90"/>
                        <p:cNvPicPr/>
                        <p:nvPr/>
                      </p:nvPicPr>
                      <p:blipFill>
                        <a:blip r:embed="rId5"/>
                        <a:stretch>
                          <a:fillRect/>
                        </a:stretch>
                      </p:blipFill>
                      <p:spPr>
                        <a:xfrm>
                          <a:off x="5494186" y="3744321"/>
                          <a:ext cx="236056" cy="430387"/>
                        </a:xfrm>
                        <a:prstGeom prst="rect">
                          <a:avLst/>
                        </a:prstGeom>
                      </p:spPr>
                    </p:pic>
                  </p:oleObj>
                </mc:Fallback>
              </mc:AlternateContent>
            </a:graphicData>
          </a:graphic>
        </p:graphicFrame>
        <p:graphicFrame>
          <p:nvGraphicFramePr>
            <p:cNvPr id="92" name="Object 91"/>
            <p:cNvGraphicFramePr>
              <a:graphicFrameLocks noChangeAspect="1"/>
            </p:cNvGraphicFramePr>
            <p:nvPr>
              <p:extLst/>
            </p:nvPr>
          </p:nvGraphicFramePr>
          <p:xfrm>
            <a:off x="2409565" y="4434202"/>
            <a:ext cx="236056" cy="430387"/>
          </p:xfrm>
          <a:graphic>
            <a:graphicData uri="http://schemas.openxmlformats.org/presentationml/2006/ole">
              <mc:AlternateContent xmlns:mc="http://schemas.openxmlformats.org/markup-compatibility/2006">
                <mc:Choice xmlns:v="urn:schemas-microsoft-com:vml" Requires="v">
                  <p:oleObj spid="_x0000_s52398" name="Equation" r:id="rId18" imgW="76200" imgH="165100" progId="Equation.3">
                    <p:embed/>
                  </p:oleObj>
                </mc:Choice>
                <mc:Fallback>
                  <p:oleObj name="Equation" r:id="rId18" imgW="76200" imgH="165100" progId="Equation.3">
                    <p:embed/>
                    <p:pic>
                      <p:nvPicPr>
                        <p:cNvPr id="92" name="Object 91"/>
                        <p:cNvPicPr/>
                        <p:nvPr/>
                      </p:nvPicPr>
                      <p:blipFill>
                        <a:blip r:embed="rId5"/>
                        <a:stretch>
                          <a:fillRect/>
                        </a:stretch>
                      </p:blipFill>
                      <p:spPr>
                        <a:xfrm>
                          <a:off x="2409565" y="4434202"/>
                          <a:ext cx="236056" cy="430387"/>
                        </a:xfrm>
                        <a:prstGeom prst="rect">
                          <a:avLst/>
                        </a:prstGeom>
                      </p:spPr>
                    </p:pic>
                  </p:oleObj>
                </mc:Fallback>
              </mc:AlternateContent>
            </a:graphicData>
          </a:graphic>
        </p:graphicFrame>
        <p:sp>
          <p:nvSpPr>
            <p:cNvPr id="93" name="TextBox 92"/>
            <p:cNvSpPr txBox="1"/>
            <p:nvPr/>
          </p:nvSpPr>
          <p:spPr>
            <a:xfrm>
              <a:off x="6656470" y="4418457"/>
              <a:ext cx="620896" cy="246221"/>
            </a:xfrm>
            <a:prstGeom prst="rect">
              <a:avLst/>
            </a:prstGeom>
            <a:noFill/>
          </p:spPr>
          <p:txBody>
            <a:bodyPr wrap="none" lIns="0" tIns="0" rIns="0" bIns="0" rtlCol="0">
              <a:spAutoFit/>
            </a:bodyPr>
            <a:lstStyle/>
            <a:p>
              <a:r>
                <a:rPr lang="en-US" sz="1600" dirty="0">
                  <a:latin typeface="Times New Roman"/>
                  <a:cs typeface="Times New Roman"/>
                </a:rPr>
                <a:t>loss </a:t>
              </a:r>
              <a:r>
                <a:rPr lang="en-US" sz="1600" b="1" i="1" dirty="0">
                  <a:latin typeface="Times New Roman"/>
                  <a:cs typeface="Times New Roman"/>
                </a:rPr>
                <a:t>L</a:t>
              </a:r>
              <a:r>
                <a:rPr lang="en-US" sz="1600" b="1" i="1" baseline="-25000" dirty="0">
                  <a:latin typeface="Times New Roman"/>
                  <a:cs typeface="Times New Roman"/>
                </a:rPr>
                <a:t>G</a:t>
              </a:r>
            </a:p>
          </p:txBody>
        </p:sp>
        <p:graphicFrame>
          <p:nvGraphicFramePr>
            <p:cNvPr id="94" name="Object 93"/>
            <p:cNvGraphicFramePr>
              <a:graphicFrameLocks noChangeAspect="1"/>
            </p:cNvGraphicFramePr>
            <p:nvPr>
              <p:extLst/>
            </p:nvPr>
          </p:nvGraphicFramePr>
          <p:xfrm>
            <a:off x="610656" y="3604785"/>
            <a:ext cx="234950" cy="1060450"/>
          </p:xfrm>
          <a:graphic>
            <a:graphicData uri="http://schemas.openxmlformats.org/presentationml/2006/ole">
              <mc:AlternateContent xmlns:mc="http://schemas.openxmlformats.org/markup-compatibility/2006">
                <mc:Choice xmlns:v="urn:schemas-microsoft-com:vml" Requires="v">
                  <p:oleObj spid="_x0000_s52399" name="Equation" r:id="rId19" imgW="76200" imgH="406400" progId="Equation.3">
                    <p:embed/>
                  </p:oleObj>
                </mc:Choice>
                <mc:Fallback>
                  <p:oleObj name="Equation" r:id="rId19" imgW="76200" imgH="406400" progId="Equation.3">
                    <p:embed/>
                    <p:pic>
                      <p:nvPicPr>
                        <p:cNvPr id="94" name="Object 93"/>
                        <p:cNvPicPr/>
                        <p:nvPr/>
                      </p:nvPicPr>
                      <p:blipFill>
                        <a:blip r:embed="rId20"/>
                        <a:stretch>
                          <a:fillRect/>
                        </a:stretch>
                      </p:blipFill>
                      <p:spPr>
                        <a:xfrm>
                          <a:off x="610656" y="3604785"/>
                          <a:ext cx="234950" cy="1060450"/>
                        </a:xfrm>
                        <a:prstGeom prst="rect">
                          <a:avLst/>
                        </a:prstGeom>
                      </p:spPr>
                    </p:pic>
                  </p:oleObj>
                </mc:Fallback>
              </mc:AlternateContent>
            </a:graphicData>
          </a:graphic>
        </p:graphicFrame>
        <p:graphicFrame>
          <p:nvGraphicFramePr>
            <p:cNvPr id="95" name="Object 94"/>
            <p:cNvGraphicFramePr>
              <a:graphicFrameLocks noChangeAspect="1"/>
            </p:cNvGraphicFramePr>
            <p:nvPr>
              <p:extLst/>
            </p:nvPr>
          </p:nvGraphicFramePr>
          <p:xfrm>
            <a:off x="1149655" y="3924332"/>
            <a:ext cx="236056" cy="430387"/>
          </p:xfrm>
          <a:graphic>
            <a:graphicData uri="http://schemas.openxmlformats.org/presentationml/2006/ole">
              <mc:AlternateContent xmlns:mc="http://schemas.openxmlformats.org/markup-compatibility/2006">
                <mc:Choice xmlns:v="urn:schemas-microsoft-com:vml" Requires="v">
                  <p:oleObj spid="_x0000_s52400" name="Equation" r:id="rId21" imgW="76200" imgH="165100" progId="Equation.3">
                    <p:embed/>
                  </p:oleObj>
                </mc:Choice>
                <mc:Fallback>
                  <p:oleObj name="Equation" r:id="rId21" imgW="76200" imgH="165100" progId="Equation.3">
                    <p:embed/>
                    <p:pic>
                      <p:nvPicPr>
                        <p:cNvPr id="95" name="Object 94"/>
                        <p:cNvPicPr/>
                        <p:nvPr/>
                      </p:nvPicPr>
                      <p:blipFill>
                        <a:blip r:embed="rId5"/>
                        <a:stretch>
                          <a:fillRect/>
                        </a:stretch>
                      </p:blipFill>
                      <p:spPr>
                        <a:xfrm>
                          <a:off x="1149655" y="3924332"/>
                          <a:ext cx="236056" cy="430387"/>
                        </a:xfrm>
                        <a:prstGeom prst="rect">
                          <a:avLst/>
                        </a:prstGeom>
                      </p:spPr>
                    </p:pic>
                  </p:oleObj>
                </mc:Fallback>
              </mc:AlternateContent>
            </a:graphicData>
          </a:graphic>
        </p:graphicFrame>
      </p:grpSp>
      <p:pic>
        <p:nvPicPr>
          <p:cNvPr id="105" name="Picture 104" descr="loss_function.png"/>
          <p:cNvPicPr>
            <a:picLocks noChangeAspect="1"/>
          </p:cNvPicPr>
          <p:nvPr/>
        </p:nvPicPr>
        <p:blipFill rotWithShape="1">
          <a:blip r:embed="rId22">
            <a:extLst>
              <a:ext uri="{28A0092B-C50C-407E-A947-70E740481C1C}">
                <a14:useLocalDpi xmlns:a14="http://schemas.microsoft.com/office/drawing/2010/main" val="0"/>
              </a:ext>
            </a:extLst>
          </a:blip>
          <a:srcRect l="50536" t="10763" r="27194" b="12001"/>
          <a:stretch/>
        </p:blipFill>
        <p:spPr>
          <a:xfrm>
            <a:off x="7156450" y="3531089"/>
            <a:ext cx="1240801" cy="416101"/>
          </a:xfrm>
          <a:prstGeom prst="rect">
            <a:avLst/>
          </a:prstGeom>
        </p:spPr>
      </p:pic>
      <p:pic>
        <p:nvPicPr>
          <p:cNvPr id="97" name="Picture 96" descr="loss_function.png"/>
          <p:cNvPicPr>
            <a:picLocks noChangeAspect="1"/>
          </p:cNvPicPr>
          <p:nvPr/>
        </p:nvPicPr>
        <p:blipFill rotWithShape="1">
          <a:blip r:embed="rId22">
            <a:extLst>
              <a:ext uri="{28A0092B-C50C-407E-A947-70E740481C1C}">
                <a14:useLocalDpi xmlns:a14="http://schemas.microsoft.com/office/drawing/2010/main" val="0"/>
              </a:ext>
            </a:extLst>
          </a:blip>
          <a:srcRect l="29379" t="6198" r="52478" b="-1"/>
          <a:stretch/>
        </p:blipFill>
        <p:spPr>
          <a:xfrm>
            <a:off x="7082496" y="2219086"/>
            <a:ext cx="1010861" cy="505353"/>
          </a:xfrm>
          <a:prstGeom prst="rect">
            <a:avLst/>
          </a:prstGeom>
        </p:spPr>
      </p:pic>
    </p:spTree>
    <p:extLst>
      <p:ext uri="{BB962C8B-B14F-4D97-AF65-F5344CB8AC3E}">
        <p14:creationId xmlns:p14="http://schemas.microsoft.com/office/powerpoint/2010/main" val="3742136307"/>
      </p:ext>
    </p:extLst>
  </p:cSld>
  <p:clrMapOvr>
    <a:masterClrMapping/>
  </p:clrMapOvr>
  <mc:AlternateContent xmlns:mc="http://schemas.openxmlformats.org/markup-compatibility/2006" xmlns:p14="http://schemas.microsoft.com/office/powerpoint/2010/main">
    <mc:Choice Requires="p14">
      <p:transition spd="slow" p14:dur="2000" advTm="38800"/>
    </mc:Choice>
    <mc:Fallback xmlns="">
      <p:transition xmlns:p14="http://schemas.microsoft.com/office/powerpoint/2010/main" spd="slow" advTm="388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13076"/>
            <a:ext cx="8229600" cy="746014"/>
          </a:xfrm>
        </p:spPr>
        <p:txBody>
          <a:bodyPr>
            <a:normAutofit/>
          </a:bodyPr>
          <a:lstStyle/>
          <a:p>
            <a:r>
              <a:rPr lang="en-US" sz="3600" b="1" dirty="0"/>
              <a:t>Semi-Supervised Learning</a:t>
            </a:r>
          </a:p>
        </p:txBody>
      </p:sp>
      <p:sp>
        <p:nvSpPr>
          <p:cNvPr id="3" name="Content Placeholder 2"/>
          <p:cNvSpPr>
            <a:spLocks noGrp="1"/>
          </p:cNvSpPr>
          <p:nvPr>
            <p:ph idx="1"/>
          </p:nvPr>
        </p:nvSpPr>
        <p:spPr>
          <a:xfrm>
            <a:off x="457200" y="1246494"/>
            <a:ext cx="8229600" cy="4736530"/>
          </a:xfrm>
        </p:spPr>
        <p:txBody>
          <a:bodyPr>
            <a:normAutofit/>
          </a:bodyPr>
          <a:lstStyle/>
          <a:p>
            <a:r>
              <a:rPr lang="en-US" sz="2800" b="1" i="1" dirty="0"/>
              <a:t>L</a:t>
            </a:r>
            <a:r>
              <a:rPr lang="en-US" sz="2800" b="1" dirty="0"/>
              <a:t>:</a:t>
            </a:r>
            <a:r>
              <a:rPr lang="en-US" sz="2800" b="1" i="1" dirty="0"/>
              <a:t> </a:t>
            </a:r>
            <a:r>
              <a:rPr lang="en-US" sz="2800" dirty="0"/>
              <a:t>number of labeled instances (</a:t>
            </a:r>
            <a:r>
              <a:rPr lang="en-US" sz="2800" b="1" dirty="0"/>
              <a:t>x</a:t>
            </a:r>
            <a:r>
              <a:rPr lang="en-US" sz="2800" b="1" baseline="-25000" dirty="0"/>
              <a:t>1:L,</a:t>
            </a:r>
            <a:r>
              <a:rPr lang="en-US" sz="2800" b="1" dirty="0"/>
              <a:t> y</a:t>
            </a:r>
            <a:r>
              <a:rPr lang="en-US" sz="2800" b="1" baseline="-25000" dirty="0"/>
              <a:t>1:L</a:t>
            </a:r>
            <a:r>
              <a:rPr lang="en-US" sz="2800" dirty="0"/>
              <a:t>)</a:t>
            </a:r>
            <a:endParaRPr lang="en-US" sz="2800" b="1" i="1" dirty="0"/>
          </a:p>
          <a:p>
            <a:r>
              <a:rPr lang="en-US" sz="2800" b="1" i="1" dirty="0"/>
              <a:t>U</a:t>
            </a:r>
            <a:r>
              <a:rPr lang="en-US" sz="2800" b="1" dirty="0"/>
              <a:t>:</a:t>
            </a:r>
            <a:r>
              <a:rPr lang="en-US" sz="2800" dirty="0"/>
              <a:t> number of unlabeled instances (</a:t>
            </a:r>
            <a:r>
              <a:rPr lang="en-US" sz="2800" b="1" dirty="0"/>
              <a:t>x</a:t>
            </a:r>
            <a:r>
              <a:rPr lang="en-US" sz="2800" b="1" baseline="-25000" dirty="0"/>
              <a:t>L+1:L+U</a:t>
            </a:r>
            <a:r>
              <a:rPr lang="en-US" sz="2800" dirty="0"/>
              <a:t>)</a:t>
            </a:r>
          </a:p>
          <a:p>
            <a:r>
              <a:rPr lang="en-US" sz="2800" dirty="0"/>
              <a:t>Design a classifier </a:t>
            </a:r>
          </a:p>
          <a:p>
            <a:endParaRPr lang="en-US" sz="2800" dirty="0"/>
          </a:p>
        </p:txBody>
      </p:sp>
      <p:graphicFrame>
        <p:nvGraphicFramePr>
          <p:cNvPr id="6" name="Object 5"/>
          <p:cNvGraphicFramePr>
            <a:graphicFrameLocks noChangeAspect="1"/>
          </p:cNvGraphicFramePr>
          <p:nvPr>
            <p:extLst>
              <p:ext uri="{D42A27DB-BD31-4B8C-83A1-F6EECF244321}">
                <p14:modId xmlns:p14="http://schemas.microsoft.com/office/powerpoint/2010/main" val="3352779907"/>
              </p:ext>
            </p:extLst>
          </p:nvPr>
        </p:nvGraphicFramePr>
        <p:xfrm>
          <a:off x="3556256" y="2338174"/>
          <a:ext cx="1464733" cy="450687"/>
        </p:xfrm>
        <a:graphic>
          <a:graphicData uri="http://schemas.openxmlformats.org/presentationml/2006/ole">
            <mc:AlternateContent xmlns:mc="http://schemas.openxmlformats.org/markup-compatibility/2006">
              <mc:Choice xmlns:v="urn:schemas-microsoft-com:vml" Requires="v">
                <p:oleObj spid="_x0000_s13533" name="Equation" r:id="rId4" imgW="660400" imgH="203200" progId="Equation.3">
                  <p:embed/>
                </p:oleObj>
              </mc:Choice>
              <mc:Fallback>
                <p:oleObj name="Equation" r:id="rId4" imgW="660400" imgH="203200" progId="Equation.3">
                  <p:embed/>
                  <p:pic>
                    <p:nvPicPr>
                      <p:cNvPr id="6" name="Object 5"/>
                      <p:cNvPicPr/>
                      <p:nvPr/>
                    </p:nvPicPr>
                    <p:blipFill>
                      <a:blip r:embed="rId5"/>
                      <a:stretch>
                        <a:fillRect/>
                      </a:stretch>
                    </p:blipFill>
                    <p:spPr>
                      <a:xfrm>
                        <a:off x="3556256" y="2338174"/>
                        <a:ext cx="1464733" cy="450687"/>
                      </a:xfrm>
                      <a:prstGeom prst="rect">
                        <a:avLst/>
                      </a:prstGeom>
                    </p:spPr>
                  </p:pic>
                </p:oleObj>
              </mc:Fallback>
            </mc:AlternateContent>
          </a:graphicData>
        </a:graphic>
      </p:graphicFrame>
    </p:spTree>
    <p:extLst>
      <p:ext uri="{BB962C8B-B14F-4D97-AF65-F5344CB8AC3E}">
        <p14:creationId xmlns:p14="http://schemas.microsoft.com/office/powerpoint/2010/main" val="1793682035"/>
      </p:ext>
    </p:extLst>
  </p:cSld>
  <p:clrMapOvr>
    <a:masterClrMapping/>
  </p:clrMapOvr>
  <mc:AlternateContent xmlns:mc="http://schemas.openxmlformats.org/markup-compatibility/2006" xmlns:p14="http://schemas.microsoft.com/office/powerpoint/2010/main">
    <mc:Choice Requires="p14">
      <p:transition spd="slow" p14:dur="2000" advTm="22353"/>
    </mc:Choice>
    <mc:Fallback xmlns="">
      <p:transition xmlns:p14="http://schemas.microsoft.com/office/powerpoint/2010/main" spd="slow" advTm="22353"/>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8404"/>
            <a:ext cx="8229600" cy="610548"/>
          </a:xfrm>
        </p:spPr>
        <p:txBody>
          <a:bodyPr>
            <a:noAutofit/>
          </a:bodyPr>
          <a:lstStyle/>
          <a:p>
            <a:pPr algn="ctr"/>
            <a:r>
              <a:rPr lang="en-US" sz="3600" b="1" dirty="0"/>
              <a:t>Graph based Semi-Supervised Learning</a:t>
            </a:r>
            <a:endParaRPr lang="en-US" sz="3600" b="1" dirty="0">
              <a:solidFill>
                <a:srgbClr val="0000FF"/>
              </a:solidFill>
            </a:endParaRPr>
          </a:p>
        </p:txBody>
      </p:sp>
      <p:grpSp>
        <p:nvGrpSpPr>
          <p:cNvPr id="46" name="Group 45"/>
          <p:cNvGrpSpPr/>
          <p:nvPr/>
        </p:nvGrpSpPr>
        <p:grpSpPr>
          <a:xfrm>
            <a:off x="1629175" y="1232784"/>
            <a:ext cx="6153469" cy="2563974"/>
            <a:chOff x="1629175" y="1663700"/>
            <a:chExt cx="6153469" cy="2563974"/>
          </a:xfrm>
        </p:grpSpPr>
        <p:pic>
          <p:nvPicPr>
            <p:cNvPr id="17" name="Picture 16" descr="55618-text-document-outlined-interface-symbol-with-lines-200x20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71325" y="2070100"/>
              <a:ext cx="787400" cy="787400"/>
            </a:xfrm>
            <a:prstGeom prst="rect">
              <a:avLst/>
            </a:prstGeom>
          </p:spPr>
        </p:pic>
        <p:pic>
          <p:nvPicPr>
            <p:cNvPr id="24" name="Picture 23" descr="images.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66299" y="2070100"/>
              <a:ext cx="795528" cy="795528"/>
            </a:xfrm>
            <a:prstGeom prst="rect">
              <a:avLst/>
            </a:prstGeom>
          </p:spPr>
        </p:pic>
        <p:pic>
          <p:nvPicPr>
            <p:cNvPr id="25" name="Picture 24" descr="images2.png"/>
            <p:cNvPicPr>
              <a:picLocks noChangeAspect="1"/>
            </p:cNvPicPr>
            <p:nvPr/>
          </p:nvPicPr>
          <p:blipFill rotWithShape="1">
            <a:blip r:embed="rId6">
              <a:extLst>
                <a:ext uri="{28A0092B-C50C-407E-A947-70E740481C1C}">
                  <a14:useLocalDpi xmlns:a14="http://schemas.microsoft.com/office/drawing/2010/main" val="0"/>
                </a:ext>
              </a:extLst>
            </a:blip>
            <a:srcRect l="12342" r="12344"/>
            <a:stretch/>
          </p:blipFill>
          <p:spPr>
            <a:xfrm>
              <a:off x="1629175" y="3432146"/>
              <a:ext cx="678650" cy="795528"/>
            </a:xfrm>
            <a:prstGeom prst="rect">
              <a:avLst/>
            </a:prstGeom>
          </p:spPr>
        </p:pic>
        <p:pic>
          <p:nvPicPr>
            <p:cNvPr id="26" name="Picture 25" descr="Unknown.png"/>
            <p:cNvPicPr>
              <a:picLocks noChangeAspect="1"/>
            </p:cNvPicPr>
            <p:nvPr/>
          </p:nvPicPr>
          <p:blipFill rotWithShape="1">
            <a:blip r:embed="rId7">
              <a:extLst>
                <a:ext uri="{28A0092B-C50C-407E-A947-70E740481C1C}">
                  <a14:useLocalDpi xmlns:a14="http://schemas.microsoft.com/office/drawing/2010/main" val="0"/>
                </a:ext>
              </a:extLst>
            </a:blip>
            <a:srcRect l="9556" r="10000"/>
            <a:stretch/>
          </p:blipFill>
          <p:spPr>
            <a:xfrm>
              <a:off x="3860099" y="3432146"/>
              <a:ext cx="639958" cy="795528"/>
            </a:xfrm>
            <a:prstGeom prst="rect">
              <a:avLst/>
            </a:prstGeom>
          </p:spPr>
        </p:pic>
        <p:sp>
          <p:nvSpPr>
            <p:cNvPr id="27" name="TextBox 26"/>
            <p:cNvSpPr txBox="1"/>
            <p:nvPr/>
          </p:nvSpPr>
          <p:spPr>
            <a:xfrm>
              <a:off x="2425700" y="1701800"/>
              <a:ext cx="992918" cy="369332"/>
            </a:xfrm>
            <a:prstGeom prst="rect">
              <a:avLst/>
            </a:prstGeom>
            <a:noFill/>
          </p:spPr>
          <p:txBody>
            <a:bodyPr wrap="none" rtlCol="0">
              <a:spAutoFit/>
            </a:bodyPr>
            <a:lstStyle/>
            <a:p>
              <a:r>
                <a:rPr lang="en-US" dirty="0"/>
                <a:t>Positive</a:t>
              </a:r>
            </a:p>
          </p:txBody>
        </p:sp>
        <p:sp>
          <p:nvSpPr>
            <p:cNvPr id="28" name="TextBox 27"/>
            <p:cNvSpPr txBox="1"/>
            <p:nvPr/>
          </p:nvSpPr>
          <p:spPr>
            <a:xfrm>
              <a:off x="4566299" y="1701800"/>
              <a:ext cx="1095710" cy="369332"/>
            </a:xfrm>
            <a:prstGeom prst="rect">
              <a:avLst/>
            </a:prstGeom>
            <a:noFill/>
          </p:spPr>
          <p:txBody>
            <a:bodyPr wrap="none" rtlCol="0">
              <a:spAutoFit/>
            </a:bodyPr>
            <a:lstStyle/>
            <a:p>
              <a:r>
                <a:rPr lang="en-US" dirty="0"/>
                <a:t>Negative</a:t>
              </a:r>
            </a:p>
          </p:txBody>
        </p:sp>
        <p:cxnSp>
          <p:nvCxnSpPr>
            <p:cNvPr id="30" name="Straight Connector 29"/>
            <p:cNvCxnSpPr>
              <a:stCxn id="17" idx="2"/>
              <a:endCxn id="25" idx="0"/>
            </p:cNvCxnSpPr>
            <p:nvPr/>
          </p:nvCxnSpPr>
          <p:spPr>
            <a:xfrm flipH="1">
              <a:off x="1968500" y="2857500"/>
              <a:ext cx="796525" cy="574646"/>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7" idx="2"/>
              <a:endCxn id="26" idx="0"/>
            </p:cNvCxnSpPr>
            <p:nvPr/>
          </p:nvCxnSpPr>
          <p:spPr>
            <a:xfrm>
              <a:off x="2765025" y="2857500"/>
              <a:ext cx="1415053" cy="574646"/>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26" idx="0"/>
              <a:endCxn id="24" idx="2"/>
            </p:cNvCxnSpPr>
            <p:nvPr/>
          </p:nvCxnSpPr>
          <p:spPr>
            <a:xfrm flipV="1">
              <a:off x="4180078" y="2865628"/>
              <a:ext cx="783985" cy="566518"/>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1943100" y="2895600"/>
              <a:ext cx="505555" cy="369332"/>
            </a:xfrm>
            <a:prstGeom prst="rect">
              <a:avLst/>
            </a:prstGeom>
            <a:noFill/>
          </p:spPr>
          <p:txBody>
            <a:bodyPr wrap="none" rtlCol="0">
              <a:spAutoFit/>
            </a:bodyPr>
            <a:lstStyle/>
            <a:p>
              <a:r>
                <a:rPr lang="en-US" dirty="0"/>
                <a:t>0.7</a:t>
              </a:r>
            </a:p>
          </p:txBody>
        </p:sp>
        <p:sp>
          <p:nvSpPr>
            <p:cNvPr id="37" name="TextBox 36"/>
            <p:cNvSpPr txBox="1"/>
            <p:nvPr/>
          </p:nvSpPr>
          <p:spPr>
            <a:xfrm>
              <a:off x="3354544" y="2857500"/>
              <a:ext cx="505555" cy="369332"/>
            </a:xfrm>
            <a:prstGeom prst="rect">
              <a:avLst/>
            </a:prstGeom>
            <a:noFill/>
          </p:spPr>
          <p:txBody>
            <a:bodyPr wrap="none" rtlCol="0">
              <a:spAutoFit/>
            </a:bodyPr>
            <a:lstStyle/>
            <a:p>
              <a:r>
                <a:rPr lang="en-US" dirty="0"/>
                <a:t>0.3</a:t>
              </a:r>
            </a:p>
          </p:txBody>
        </p:sp>
        <p:sp>
          <p:nvSpPr>
            <p:cNvPr id="38" name="TextBox 37"/>
            <p:cNvSpPr txBox="1"/>
            <p:nvPr/>
          </p:nvSpPr>
          <p:spPr>
            <a:xfrm>
              <a:off x="4550857" y="2997200"/>
              <a:ext cx="505555" cy="369332"/>
            </a:xfrm>
            <a:prstGeom prst="rect">
              <a:avLst/>
            </a:prstGeom>
            <a:noFill/>
          </p:spPr>
          <p:txBody>
            <a:bodyPr wrap="none" rtlCol="0">
              <a:spAutoFit/>
            </a:bodyPr>
            <a:lstStyle/>
            <a:p>
              <a:r>
                <a:rPr lang="en-US" dirty="0"/>
                <a:t>0.6</a:t>
              </a:r>
            </a:p>
          </p:txBody>
        </p:sp>
        <p:pic>
          <p:nvPicPr>
            <p:cNvPr id="39" name="Picture 38" descr="images.png"/>
            <p:cNvPicPr>
              <a:picLocks noChangeAspect="1"/>
            </p:cNvPicPr>
            <p:nvPr/>
          </p:nvPicPr>
          <p:blipFill rotWithShape="1">
            <a:blip r:embed="rId5">
              <a:extLst>
                <a:ext uri="{28A0092B-C50C-407E-A947-70E740481C1C}">
                  <a14:useLocalDpi xmlns:a14="http://schemas.microsoft.com/office/drawing/2010/main" val="0"/>
                </a:ext>
              </a:extLst>
            </a:blip>
            <a:srcRect l="11891" r="13077"/>
            <a:stretch/>
          </p:blipFill>
          <p:spPr>
            <a:xfrm>
              <a:off x="6922149" y="1663700"/>
              <a:ext cx="596901" cy="795528"/>
            </a:xfrm>
            <a:prstGeom prst="rect">
              <a:avLst/>
            </a:prstGeom>
          </p:spPr>
        </p:pic>
        <p:pic>
          <p:nvPicPr>
            <p:cNvPr id="40" name="Picture 39" descr="Unknown.png"/>
            <p:cNvPicPr>
              <a:picLocks noChangeAspect="1"/>
            </p:cNvPicPr>
            <p:nvPr/>
          </p:nvPicPr>
          <p:blipFill rotWithShape="1">
            <a:blip r:embed="rId7">
              <a:extLst>
                <a:ext uri="{28A0092B-C50C-407E-A947-70E740481C1C}">
                  <a14:useLocalDpi xmlns:a14="http://schemas.microsoft.com/office/drawing/2010/main" val="0"/>
                </a:ext>
              </a:extLst>
            </a:blip>
            <a:srcRect l="9556" r="10000"/>
            <a:stretch/>
          </p:blipFill>
          <p:spPr>
            <a:xfrm>
              <a:off x="6903099" y="3226832"/>
              <a:ext cx="639958" cy="795528"/>
            </a:xfrm>
            <a:prstGeom prst="rect">
              <a:avLst/>
            </a:prstGeom>
          </p:spPr>
        </p:pic>
        <p:sp>
          <p:nvSpPr>
            <p:cNvPr id="41" name="TextBox 40"/>
            <p:cNvSpPr txBox="1"/>
            <p:nvPr/>
          </p:nvSpPr>
          <p:spPr>
            <a:xfrm>
              <a:off x="6661799" y="2640568"/>
              <a:ext cx="1120845" cy="369332"/>
            </a:xfrm>
            <a:prstGeom prst="rect">
              <a:avLst/>
            </a:prstGeom>
            <a:noFill/>
          </p:spPr>
          <p:txBody>
            <a:bodyPr wrap="none" rtlCol="0">
              <a:spAutoFit/>
            </a:bodyPr>
            <a:lstStyle/>
            <a:p>
              <a:r>
                <a:rPr lang="en-US" dirty="0"/>
                <a:t>Similarity</a:t>
              </a:r>
            </a:p>
          </p:txBody>
        </p:sp>
        <p:cxnSp>
          <p:nvCxnSpPr>
            <p:cNvPr id="43" name="Straight Connector 42"/>
            <p:cNvCxnSpPr>
              <a:stCxn id="41" idx="0"/>
              <a:endCxn id="39" idx="2"/>
            </p:cNvCxnSpPr>
            <p:nvPr/>
          </p:nvCxnSpPr>
          <p:spPr>
            <a:xfrm flipH="1" flipV="1">
              <a:off x="7220600" y="2459228"/>
              <a:ext cx="1622" cy="181340"/>
            </a:xfrm>
            <a:prstGeom prst="line">
              <a:avLst/>
            </a:prstGeom>
            <a:ln w="38100" cmpd="sng">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a:stCxn id="41" idx="2"/>
              <a:endCxn id="40" idx="0"/>
            </p:cNvCxnSpPr>
            <p:nvPr/>
          </p:nvCxnSpPr>
          <p:spPr>
            <a:xfrm>
              <a:off x="7222222" y="3009900"/>
              <a:ext cx="856" cy="216932"/>
            </a:xfrm>
            <a:prstGeom prst="line">
              <a:avLst/>
            </a:prstGeom>
            <a:ln w="38100" cmpd="sng">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47" name="TextBox 46"/>
          <p:cNvSpPr txBox="1"/>
          <p:nvPr/>
        </p:nvSpPr>
        <p:spPr>
          <a:xfrm>
            <a:off x="1327589" y="4718726"/>
            <a:ext cx="6599456" cy="769441"/>
          </a:xfrm>
          <a:prstGeom prst="rect">
            <a:avLst/>
          </a:prstGeom>
          <a:noFill/>
        </p:spPr>
        <p:txBody>
          <a:bodyPr wrap="square" rtlCol="0">
            <a:spAutoFit/>
          </a:bodyPr>
          <a:lstStyle/>
          <a:p>
            <a:r>
              <a:rPr lang="en-US" sz="2400" b="1" dirty="0">
                <a:solidFill>
                  <a:srgbClr val="0000FF"/>
                </a:solidFill>
              </a:rPr>
              <a:t>Assumption:</a:t>
            </a:r>
            <a:r>
              <a:rPr lang="en-US" sz="2000" dirty="0"/>
              <a:t> If two instances are similar according to the graph, then class labels should be similar</a:t>
            </a:r>
          </a:p>
        </p:txBody>
      </p:sp>
      <p:sp>
        <p:nvSpPr>
          <p:cNvPr id="3" name="TextBox 2"/>
          <p:cNvSpPr txBox="1"/>
          <p:nvPr/>
        </p:nvSpPr>
        <p:spPr>
          <a:xfrm>
            <a:off x="2044698" y="1821217"/>
            <a:ext cx="479744" cy="369332"/>
          </a:xfrm>
          <a:prstGeom prst="rect">
            <a:avLst/>
          </a:prstGeom>
          <a:noFill/>
        </p:spPr>
        <p:txBody>
          <a:bodyPr wrap="none" rtlCol="0">
            <a:spAutoFit/>
          </a:bodyPr>
          <a:lstStyle/>
          <a:p>
            <a:r>
              <a:rPr lang="en-US" b="1" dirty="0">
                <a:solidFill>
                  <a:srgbClr val="0000FF"/>
                </a:solidFill>
              </a:rPr>
              <a:t>D1</a:t>
            </a:r>
          </a:p>
        </p:txBody>
      </p:sp>
      <p:sp>
        <p:nvSpPr>
          <p:cNvPr id="29" name="TextBox 28"/>
          <p:cNvSpPr txBox="1"/>
          <p:nvPr/>
        </p:nvSpPr>
        <p:spPr>
          <a:xfrm>
            <a:off x="1183297" y="3254946"/>
            <a:ext cx="479744" cy="369332"/>
          </a:xfrm>
          <a:prstGeom prst="rect">
            <a:avLst/>
          </a:prstGeom>
          <a:noFill/>
        </p:spPr>
        <p:txBody>
          <a:bodyPr wrap="none" rtlCol="0">
            <a:spAutoFit/>
          </a:bodyPr>
          <a:lstStyle/>
          <a:p>
            <a:r>
              <a:rPr lang="en-US" b="1" dirty="0">
                <a:solidFill>
                  <a:srgbClr val="0000FF"/>
                </a:solidFill>
              </a:rPr>
              <a:t>D2</a:t>
            </a:r>
          </a:p>
        </p:txBody>
      </p:sp>
      <p:sp>
        <p:nvSpPr>
          <p:cNvPr id="31" name="TextBox 30"/>
          <p:cNvSpPr txBox="1"/>
          <p:nvPr/>
        </p:nvSpPr>
        <p:spPr>
          <a:xfrm>
            <a:off x="3451661" y="3249292"/>
            <a:ext cx="479744" cy="369332"/>
          </a:xfrm>
          <a:prstGeom prst="rect">
            <a:avLst/>
          </a:prstGeom>
          <a:noFill/>
        </p:spPr>
        <p:txBody>
          <a:bodyPr wrap="none" rtlCol="0">
            <a:spAutoFit/>
          </a:bodyPr>
          <a:lstStyle/>
          <a:p>
            <a:r>
              <a:rPr lang="en-US" b="1" dirty="0">
                <a:solidFill>
                  <a:srgbClr val="FF0000"/>
                </a:solidFill>
              </a:rPr>
              <a:t>D3</a:t>
            </a:r>
          </a:p>
        </p:txBody>
      </p:sp>
      <p:sp>
        <p:nvSpPr>
          <p:cNvPr id="33" name="TextBox 32"/>
          <p:cNvSpPr txBox="1"/>
          <p:nvPr/>
        </p:nvSpPr>
        <p:spPr>
          <a:xfrm>
            <a:off x="4247810" y="1855083"/>
            <a:ext cx="479744" cy="369332"/>
          </a:xfrm>
          <a:prstGeom prst="rect">
            <a:avLst/>
          </a:prstGeom>
          <a:noFill/>
        </p:spPr>
        <p:txBody>
          <a:bodyPr wrap="none" rtlCol="0">
            <a:spAutoFit/>
          </a:bodyPr>
          <a:lstStyle/>
          <a:p>
            <a:r>
              <a:rPr lang="en-US" b="1" dirty="0">
                <a:solidFill>
                  <a:srgbClr val="FF0000"/>
                </a:solidFill>
              </a:rPr>
              <a:t>D4</a:t>
            </a:r>
          </a:p>
        </p:txBody>
      </p:sp>
    </p:spTree>
    <p:custDataLst>
      <p:tags r:id="rId1"/>
    </p:custDataLst>
    <p:extLst>
      <p:ext uri="{BB962C8B-B14F-4D97-AF65-F5344CB8AC3E}">
        <p14:creationId xmlns:p14="http://schemas.microsoft.com/office/powerpoint/2010/main" val="579823935"/>
      </p:ext>
    </p:extLst>
  </p:cSld>
  <p:clrMapOvr>
    <a:masterClrMapping/>
  </p:clrMapOvr>
  <mc:AlternateContent xmlns:mc="http://schemas.openxmlformats.org/markup-compatibility/2006" xmlns:p14="http://schemas.microsoft.com/office/powerpoint/2010/main">
    <mc:Choice Requires="p14">
      <p:transition spd="slow" p14:dur="2000" advTm="105850"/>
    </mc:Choice>
    <mc:Fallback xmlns="">
      <p:transition xmlns:p14="http://schemas.microsoft.com/office/powerpoint/2010/main" spd="slow" advTm="10585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10156"/>
            <a:ext cx="8229600" cy="712146"/>
          </a:xfrm>
        </p:spPr>
        <p:txBody>
          <a:bodyPr>
            <a:normAutofit/>
          </a:bodyPr>
          <a:lstStyle/>
          <a:p>
            <a:r>
              <a:rPr lang="en-US" sz="3600" b="1" dirty="0"/>
              <a:t>Graph based Semi-Supervised Learning</a:t>
            </a:r>
            <a:endParaRPr lang="en-US" sz="3600" b="1" dirty="0">
              <a:solidFill>
                <a:srgbClr val="0000FF"/>
              </a:solidFill>
            </a:endParaRPr>
          </a:p>
        </p:txBody>
      </p:sp>
      <p:grpSp>
        <p:nvGrpSpPr>
          <p:cNvPr id="46" name="Group 45"/>
          <p:cNvGrpSpPr/>
          <p:nvPr/>
        </p:nvGrpSpPr>
        <p:grpSpPr>
          <a:xfrm>
            <a:off x="1629175" y="1285335"/>
            <a:ext cx="6153469" cy="2563974"/>
            <a:chOff x="1629175" y="1663700"/>
            <a:chExt cx="6153469" cy="2563974"/>
          </a:xfrm>
        </p:grpSpPr>
        <p:pic>
          <p:nvPicPr>
            <p:cNvPr id="17" name="Picture 16" descr="55618-text-document-outlined-interface-symbol-with-lines-200x20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1325" y="2070100"/>
              <a:ext cx="787400" cy="787400"/>
            </a:xfrm>
            <a:prstGeom prst="rect">
              <a:avLst/>
            </a:prstGeom>
          </p:spPr>
        </p:pic>
        <p:pic>
          <p:nvPicPr>
            <p:cNvPr id="24" name="Picture 23" descr="images.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66299" y="2070100"/>
              <a:ext cx="795528" cy="795528"/>
            </a:xfrm>
            <a:prstGeom prst="rect">
              <a:avLst/>
            </a:prstGeom>
          </p:spPr>
        </p:pic>
        <p:pic>
          <p:nvPicPr>
            <p:cNvPr id="25" name="Picture 24" descr="images2.png"/>
            <p:cNvPicPr>
              <a:picLocks noChangeAspect="1"/>
            </p:cNvPicPr>
            <p:nvPr/>
          </p:nvPicPr>
          <p:blipFill rotWithShape="1">
            <a:blip r:embed="rId5">
              <a:extLst>
                <a:ext uri="{28A0092B-C50C-407E-A947-70E740481C1C}">
                  <a14:useLocalDpi xmlns:a14="http://schemas.microsoft.com/office/drawing/2010/main" val="0"/>
                </a:ext>
              </a:extLst>
            </a:blip>
            <a:srcRect l="12342" r="12344"/>
            <a:stretch/>
          </p:blipFill>
          <p:spPr>
            <a:xfrm>
              <a:off x="1629175" y="3432146"/>
              <a:ext cx="678650" cy="795528"/>
            </a:xfrm>
            <a:prstGeom prst="rect">
              <a:avLst/>
            </a:prstGeom>
          </p:spPr>
        </p:pic>
        <p:pic>
          <p:nvPicPr>
            <p:cNvPr id="26" name="Picture 25" descr="Unknown.png"/>
            <p:cNvPicPr>
              <a:picLocks noChangeAspect="1"/>
            </p:cNvPicPr>
            <p:nvPr/>
          </p:nvPicPr>
          <p:blipFill rotWithShape="1">
            <a:blip r:embed="rId6">
              <a:extLst>
                <a:ext uri="{28A0092B-C50C-407E-A947-70E740481C1C}">
                  <a14:useLocalDpi xmlns:a14="http://schemas.microsoft.com/office/drawing/2010/main" val="0"/>
                </a:ext>
              </a:extLst>
            </a:blip>
            <a:srcRect l="9556" r="10000"/>
            <a:stretch/>
          </p:blipFill>
          <p:spPr>
            <a:xfrm>
              <a:off x="3860099" y="3432146"/>
              <a:ext cx="639958" cy="795528"/>
            </a:xfrm>
            <a:prstGeom prst="rect">
              <a:avLst/>
            </a:prstGeom>
          </p:spPr>
        </p:pic>
        <p:sp>
          <p:nvSpPr>
            <p:cNvPr id="27" name="TextBox 26"/>
            <p:cNvSpPr txBox="1"/>
            <p:nvPr/>
          </p:nvSpPr>
          <p:spPr>
            <a:xfrm>
              <a:off x="2425700" y="1701800"/>
              <a:ext cx="992918" cy="369332"/>
            </a:xfrm>
            <a:prstGeom prst="rect">
              <a:avLst/>
            </a:prstGeom>
            <a:noFill/>
          </p:spPr>
          <p:txBody>
            <a:bodyPr wrap="none" rtlCol="0">
              <a:spAutoFit/>
            </a:bodyPr>
            <a:lstStyle/>
            <a:p>
              <a:r>
                <a:rPr lang="en-US" dirty="0"/>
                <a:t>Positive</a:t>
              </a:r>
            </a:p>
          </p:txBody>
        </p:sp>
        <p:sp>
          <p:nvSpPr>
            <p:cNvPr id="28" name="TextBox 27"/>
            <p:cNvSpPr txBox="1"/>
            <p:nvPr/>
          </p:nvSpPr>
          <p:spPr>
            <a:xfrm>
              <a:off x="4566299" y="1701800"/>
              <a:ext cx="1095710" cy="369332"/>
            </a:xfrm>
            <a:prstGeom prst="rect">
              <a:avLst/>
            </a:prstGeom>
            <a:noFill/>
          </p:spPr>
          <p:txBody>
            <a:bodyPr wrap="none" rtlCol="0">
              <a:spAutoFit/>
            </a:bodyPr>
            <a:lstStyle/>
            <a:p>
              <a:r>
                <a:rPr lang="en-US" dirty="0"/>
                <a:t>Negative</a:t>
              </a:r>
            </a:p>
          </p:txBody>
        </p:sp>
        <p:cxnSp>
          <p:nvCxnSpPr>
            <p:cNvPr id="30" name="Straight Connector 29"/>
            <p:cNvCxnSpPr>
              <a:stCxn id="17" idx="2"/>
              <a:endCxn id="25" idx="0"/>
            </p:cNvCxnSpPr>
            <p:nvPr/>
          </p:nvCxnSpPr>
          <p:spPr>
            <a:xfrm flipH="1">
              <a:off x="1968500" y="2857500"/>
              <a:ext cx="796525" cy="574646"/>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7" idx="2"/>
              <a:endCxn id="26" idx="0"/>
            </p:cNvCxnSpPr>
            <p:nvPr/>
          </p:nvCxnSpPr>
          <p:spPr>
            <a:xfrm>
              <a:off x="2765025" y="2857500"/>
              <a:ext cx="1415053" cy="574646"/>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26" idx="0"/>
              <a:endCxn id="24" idx="2"/>
            </p:cNvCxnSpPr>
            <p:nvPr/>
          </p:nvCxnSpPr>
          <p:spPr>
            <a:xfrm flipV="1">
              <a:off x="4180078" y="2865628"/>
              <a:ext cx="783985" cy="566518"/>
            </a:xfrm>
            <a:prstGeom prst="line">
              <a:avLst/>
            </a:prstGeom>
            <a:ln w="38100" cmpd="sng">
              <a:solidFill>
                <a:srgbClr val="292934"/>
              </a:solidFill>
            </a:ln>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1943100" y="2895600"/>
              <a:ext cx="505555" cy="369332"/>
            </a:xfrm>
            <a:prstGeom prst="rect">
              <a:avLst/>
            </a:prstGeom>
            <a:noFill/>
          </p:spPr>
          <p:txBody>
            <a:bodyPr wrap="none" rtlCol="0">
              <a:spAutoFit/>
            </a:bodyPr>
            <a:lstStyle/>
            <a:p>
              <a:r>
                <a:rPr lang="en-US" dirty="0"/>
                <a:t>0.7</a:t>
              </a:r>
            </a:p>
          </p:txBody>
        </p:sp>
        <p:sp>
          <p:nvSpPr>
            <p:cNvPr id="37" name="TextBox 36"/>
            <p:cNvSpPr txBox="1"/>
            <p:nvPr/>
          </p:nvSpPr>
          <p:spPr>
            <a:xfrm>
              <a:off x="3354544" y="2857500"/>
              <a:ext cx="505555" cy="369332"/>
            </a:xfrm>
            <a:prstGeom prst="rect">
              <a:avLst/>
            </a:prstGeom>
            <a:noFill/>
          </p:spPr>
          <p:txBody>
            <a:bodyPr wrap="none" rtlCol="0">
              <a:spAutoFit/>
            </a:bodyPr>
            <a:lstStyle/>
            <a:p>
              <a:r>
                <a:rPr lang="en-US" dirty="0"/>
                <a:t>0.3</a:t>
              </a:r>
            </a:p>
          </p:txBody>
        </p:sp>
        <p:sp>
          <p:nvSpPr>
            <p:cNvPr id="38" name="TextBox 37"/>
            <p:cNvSpPr txBox="1"/>
            <p:nvPr/>
          </p:nvSpPr>
          <p:spPr>
            <a:xfrm>
              <a:off x="4550857" y="2997200"/>
              <a:ext cx="505555" cy="369332"/>
            </a:xfrm>
            <a:prstGeom prst="rect">
              <a:avLst/>
            </a:prstGeom>
            <a:noFill/>
          </p:spPr>
          <p:txBody>
            <a:bodyPr wrap="none" rtlCol="0">
              <a:spAutoFit/>
            </a:bodyPr>
            <a:lstStyle/>
            <a:p>
              <a:r>
                <a:rPr lang="en-US" dirty="0"/>
                <a:t>0.6</a:t>
              </a:r>
            </a:p>
          </p:txBody>
        </p:sp>
        <p:pic>
          <p:nvPicPr>
            <p:cNvPr id="39" name="Picture 38" descr="images.png"/>
            <p:cNvPicPr>
              <a:picLocks noChangeAspect="1"/>
            </p:cNvPicPr>
            <p:nvPr/>
          </p:nvPicPr>
          <p:blipFill rotWithShape="1">
            <a:blip r:embed="rId4">
              <a:extLst>
                <a:ext uri="{28A0092B-C50C-407E-A947-70E740481C1C}">
                  <a14:useLocalDpi xmlns:a14="http://schemas.microsoft.com/office/drawing/2010/main" val="0"/>
                </a:ext>
              </a:extLst>
            </a:blip>
            <a:srcRect l="11891" r="13077"/>
            <a:stretch/>
          </p:blipFill>
          <p:spPr>
            <a:xfrm>
              <a:off x="6922149" y="1663700"/>
              <a:ext cx="596901" cy="795528"/>
            </a:xfrm>
            <a:prstGeom prst="rect">
              <a:avLst/>
            </a:prstGeom>
          </p:spPr>
        </p:pic>
        <p:pic>
          <p:nvPicPr>
            <p:cNvPr id="40" name="Picture 39" descr="Unknown.png"/>
            <p:cNvPicPr>
              <a:picLocks noChangeAspect="1"/>
            </p:cNvPicPr>
            <p:nvPr/>
          </p:nvPicPr>
          <p:blipFill rotWithShape="1">
            <a:blip r:embed="rId6">
              <a:extLst>
                <a:ext uri="{28A0092B-C50C-407E-A947-70E740481C1C}">
                  <a14:useLocalDpi xmlns:a14="http://schemas.microsoft.com/office/drawing/2010/main" val="0"/>
                </a:ext>
              </a:extLst>
            </a:blip>
            <a:srcRect l="9556" r="10000"/>
            <a:stretch/>
          </p:blipFill>
          <p:spPr>
            <a:xfrm>
              <a:off x="6903099" y="3226832"/>
              <a:ext cx="639958" cy="795528"/>
            </a:xfrm>
            <a:prstGeom prst="rect">
              <a:avLst/>
            </a:prstGeom>
          </p:spPr>
        </p:pic>
        <p:sp>
          <p:nvSpPr>
            <p:cNvPr id="41" name="TextBox 40"/>
            <p:cNvSpPr txBox="1"/>
            <p:nvPr/>
          </p:nvSpPr>
          <p:spPr>
            <a:xfrm>
              <a:off x="6661799" y="2640568"/>
              <a:ext cx="1120845" cy="369332"/>
            </a:xfrm>
            <a:prstGeom prst="rect">
              <a:avLst/>
            </a:prstGeom>
            <a:noFill/>
          </p:spPr>
          <p:txBody>
            <a:bodyPr wrap="none" rtlCol="0">
              <a:spAutoFit/>
            </a:bodyPr>
            <a:lstStyle/>
            <a:p>
              <a:r>
                <a:rPr lang="en-US" dirty="0"/>
                <a:t>Similarity</a:t>
              </a:r>
            </a:p>
          </p:txBody>
        </p:sp>
        <p:cxnSp>
          <p:nvCxnSpPr>
            <p:cNvPr id="43" name="Straight Connector 42"/>
            <p:cNvCxnSpPr>
              <a:stCxn id="41" idx="0"/>
              <a:endCxn id="39" idx="2"/>
            </p:cNvCxnSpPr>
            <p:nvPr/>
          </p:nvCxnSpPr>
          <p:spPr>
            <a:xfrm flipH="1" flipV="1">
              <a:off x="7220600" y="2459228"/>
              <a:ext cx="1622" cy="181340"/>
            </a:xfrm>
            <a:prstGeom prst="line">
              <a:avLst/>
            </a:prstGeom>
            <a:ln w="38100" cmpd="sng">
              <a:solidFill>
                <a:schemeClr val="tx1"/>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a:stCxn id="41" idx="2"/>
              <a:endCxn id="40" idx="0"/>
            </p:cNvCxnSpPr>
            <p:nvPr/>
          </p:nvCxnSpPr>
          <p:spPr>
            <a:xfrm>
              <a:off x="7222222" y="3009900"/>
              <a:ext cx="856" cy="216932"/>
            </a:xfrm>
            <a:prstGeom prst="line">
              <a:avLst/>
            </a:prstGeom>
            <a:ln w="38100" cmpd="sng">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3" name="TextBox 22"/>
          <p:cNvSpPr txBox="1"/>
          <p:nvPr/>
        </p:nvSpPr>
        <p:spPr>
          <a:xfrm>
            <a:off x="1540151" y="3849309"/>
            <a:ext cx="992918" cy="369332"/>
          </a:xfrm>
          <a:prstGeom prst="rect">
            <a:avLst/>
          </a:prstGeom>
          <a:noFill/>
        </p:spPr>
        <p:txBody>
          <a:bodyPr wrap="none" rtlCol="0">
            <a:spAutoFit/>
          </a:bodyPr>
          <a:lstStyle/>
          <a:p>
            <a:r>
              <a:rPr lang="en-US" dirty="0"/>
              <a:t>Positive</a:t>
            </a:r>
          </a:p>
        </p:txBody>
      </p:sp>
      <p:sp>
        <p:nvSpPr>
          <p:cNvPr id="29" name="TextBox 28"/>
          <p:cNvSpPr txBox="1"/>
          <p:nvPr/>
        </p:nvSpPr>
        <p:spPr>
          <a:xfrm>
            <a:off x="3680750" y="3849309"/>
            <a:ext cx="1095710" cy="369332"/>
          </a:xfrm>
          <a:prstGeom prst="rect">
            <a:avLst/>
          </a:prstGeom>
          <a:noFill/>
        </p:spPr>
        <p:txBody>
          <a:bodyPr wrap="none" rtlCol="0">
            <a:spAutoFit/>
          </a:bodyPr>
          <a:lstStyle/>
          <a:p>
            <a:r>
              <a:rPr lang="en-US" dirty="0"/>
              <a:t>Negative</a:t>
            </a:r>
          </a:p>
        </p:txBody>
      </p:sp>
      <p:sp>
        <p:nvSpPr>
          <p:cNvPr id="3" name="TextBox 2"/>
          <p:cNvSpPr txBox="1"/>
          <p:nvPr/>
        </p:nvSpPr>
        <p:spPr>
          <a:xfrm>
            <a:off x="1038982" y="4701987"/>
            <a:ext cx="2672526" cy="1138773"/>
          </a:xfrm>
          <a:prstGeom prst="rect">
            <a:avLst/>
          </a:prstGeom>
          <a:noFill/>
        </p:spPr>
        <p:txBody>
          <a:bodyPr wrap="none" rtlCol="0">
            <a:spAutoFit/>
          </a:bodyPr>
          <a:lstStyle/>
          <a:p>
            <a:r>
              <a:rPr lang="en-US" sz="2800" b="1" dirty="0"/>
              <a:t>Two Steps: </a:t>
            </a:r>
          </a:p>
          <a:p>
            <a:pPr marL="285750" indent="-285750">
              <a:buFont typeface="Arial"/>
              <a:buChar char="•"/>
            </a:pPr>
            <a:r>
              <a:rPr lang="en-US" sz="2000" dirty="0"/>
              <a:t>Graph Construction </a:t>
            </a:r>
          </a:p>
          <a:p>
            <a:pPr marL="285750" indent="-285750">
              <a:buFont typeface="Arial"/>
              <a:buChar char="•"/>
            </a:pPr>
            <a:r>
              <a:rPr lang="en-US" sz="2000" dirty="0"/>
              <a:t>Classification</a:t>
            </a:r>
          </a:p>
        </p:txBody>
      </p:sp>
      <p:sp>
        <p:nvSpPr>
          <p:cNvPr id="31" name="TextBox 30"/>
          <p:cNvSpPr txBox="1"/>
          <p:nvPr/>
        </p:nvSpPr>
        <p:spPr>
          <a:xfrm>
            <a:off x="2044698" y="1873768"/>
            <a:ext cx="479744" cy="369332"/>
          </a:xfrm>
          <a:prstGeom prst="rect">
            <a:avLst/>
          </a:prstGeom>
          <a:noFill/>
        </p:spPr>
        <p:txBody>
          <a:bodyPr wrap="none" rtlCol="0">
            <a:spAutoFit/>
          </a:bodyPr>
          <a:lstStyle/>
          <a:p>
            <a:r>
              <a:rPr lang="en-US" b="1" dirty="0">
                <a:solidFill>
                  <a:srgbClr val="0000FF"/>
                </a:solidFill>
              </a:rPr>
              <a:t>D1</a:t>
            </a:r>
          </a:p>
        </p:txBody>
      </p:sp>
      <p:sp>
        <p:nvSpPr>
          <p:cNvPr id="33" name="TextBox 32"/>
          <p:cNvSpPr txBox="1"/>
          <p:nvPr/>
        </p:nvSpPr>
        <p:spPr>
          <a:xfrm>
            <a:off x="1183297" y="3307497"/>
            <a:ext cx="479744" cy="369332"/>
          </a:xfrm>
          <a:prstGeom prst="rect">
            <a:avLst/>
          </a:prstGeom>
          <a:noFill/>
        </p:spPr>
        <p:txBody>
          <a:bodyPr wrap="none" rtlCol="0">
            <a:spAutoFit/>
          </a:bodyPr>
          <a:lstStyle/>
          <a:p>
            <a:r>
              <a:rPr lang="en-US" b="1" dirty="0">
                <a:solidFill>
                  <a:srgbClr val="0000FF"/>
                </a:solidFill>
              </a:rPr>
              <a:t>D2</a:t>
            </a:r>
          </a:p>
        </p:txBody>
      </p:sp>
      <p:sp>
        <p:nvSpPr>
          <p:cNvPr id="34" name="TextBox 33"/>
          <p:cNvSpPr txBox="1"/>
          <p:nvPr/>
        </p:nvSpPr>
        <p:spPr>
          <a:xfrm>
            <a:off x="3451661" y="3301843"/>
            <a:ext cx="479744" cy="369332"/>
          </a:xfrm>
          <a:prstGeom prst="rect">
            <a:avLst/>
          </a:prstGeom>
          <a:noFill/>
        </p:spPr>
        <p:txBody>
          <a:bodyPr wrap="none" rtlCol="0">
            <a:spAutoFit/>
          </a:bodyPr>
          <a:lstStyle/>
          <a:p>
            <a:r>
              <a:rPr lang="en-US" b="1" dirty="0">
                <a:solidFill>
                  <a:srgbClr val="FF0000"/>
                </a:solidFill>
              </a:rPr>
              <a:t>D3</a:t>
            </a:r>
          </a:p>
        </p:txBody>
      </p:sp>
      <p:sp>
        <p:nvSpPr>
          <p:cNvPr id="42" name="TextBox 41"/>
          <p:cNvSpPr txBox="1"/>
          <p:nvPr/>
        </p:nvSpPr>
        <p:spPr>
          <a:xfrm>
            <a:off x="4247810" y="1907634"/>
            <a:ext cx="479744" cy="369332"/>
          </a:xfrm>
          <a:prstGeom prst="rect">
            <a:avLst/>
          </a:prstGeom>
          <a:noFill/>
        </p:spPr>
        <p:txBody>
          <a:bodyPr wrap="none" rtlCol="0">
            <a:spAutoFit/>
          </a:bodyPr>
          <a:lstStyle/>
          <a:p>
            <a:r>
              <a:rPr lang="en-US" b="1" dirty="0">
                <a:solidFill>
                  <a:srgbClr val="FF0000"/>
                </a:solidFill>
              </a:rPr>
              <a:t>D4</a:t>
            </a:r>
          </a:p>
        </p:txBody>
      </p:sp>
    </p:spTree>
    <p:extLst>
      <p:ext uri="{BB962C8B-B14F-4D97-AF65-F5344CB8AC3E}">
        <p14:creationId xmlns:p14="http://schemas.microsoft.com/office/powerpoint/2010/main" val="2314248206"/>
      </p:ext>
    </p:extLst>
  </p:cSld>
  <p:clrMapOvr>
    <a:masterClrMapping/>
  </p:clrMapOvr>
  <mc:AlternateContent xmlns:mc="http://schemas.openxmlformats.org/markup-compatibility/2006" xmlns:p14="http://schemas.microsoft.com/office/powerpoint/2010/main">
    <mc:Choice Requires="p14">
      <p:transition spd="slow" p14:dur="2000" advTm="12330"/>
    </mc:Choice>
    <mc:Fallback xmlns="">
      <p:transition xmlns:p14="http://schemas.microsoft.com/office/powerpoint/2010/main" spd="slow" advTm="1233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42865"/>
            <a:ext cx="8470347" cy="4725438"/>
          </a:xfrm>
        </p:spPr>
        <p:txBody>
          <a:bodyPr>
            <a:normAutofit/>
          </a:bodyPr>
          <a:lstStyle/>
          <a:p>
            <a:r>
              <a:rPr lang="en-US" b="1" dirty="0"/>
              <a:t>Graph Representation</a:t>
            </a:r>
          </a:p>
          <a:p>
            <a:pPr lvl="1"/>
            <a:r>
              <a:rPr lang="en-US" sz="2400" dirty="0"/>
              <a:t>Nodes: Instances (labeled and unlabeled) </a:t>
            </a:r>
          </a:p>
          <a:p>
            <a:pPr lvl="1"/>
            <a:r>
              <a:rPr lang="en-US" sz="2400" dirty="0"/>
              <a:t>Edges: n x n similarity matrix </a:t>
            </a:r>
          </a:p>
          <a:p>
            <a:pPr lvl="1"/>
            <a:r>
              <a:rPr lang="en-US" sz="2400" dirty="0"/>
              <a:t>Each entry </a:t>
            </a:r>
            <a:r>
              <a:rPr lang="en-US" sz="2400" i="1" dirty="0" err="1"/>
              <a:t>a</a:t>
            </a:r>
            <a:r>
              <a:rPr lang="en-US" sz="2400" i="1" baseline="-25000" dirty="0" err="1"/>
              <a:t>i,j</a:t>
            </a:r>
            <a:r>
              <a:rPr lang="en-US" sz="2400" i="1" baseline="-25000" dirty="0"/>
              <a:t> </a:t>
            </a:r>
            <a:r>
              <a:rPr lang="en-US" sz="2400" dirty="0"/>
              <a:t>indicates a similarity between instance</a:t>
            </a:r>
            <a:r>
              <a:rPr lang="en-US" sz="2400" i="1" dirty="0"/>
              <a:t> </a:t>
            </a:r>
            <a:r>
              <a:rPr lang="en-US" sz="2400" i="1" dirty="0" err="1"/>
              <a:t>i</a:t>
            </a:r>
            <a:r>
              <a:rPr lang="en-US" sz="2400" i="1" dirty="0"/>
              <a:t> </a:t>
            </a:r>
            <a:r>
              <a:rPr lang="en-US" sz="2400" dirty="0"/>
              <a:t>and</a:t>
            </a:r>
            <a:r>
              <a:rPr lang="en-US" sz="2400" i="1" dirty="0"/>
              <a:t> j</a:t>
            </a:r>
          </a:p>
          <a:p>
            <a:endParaRPr lang="en-US" b="1" dirty="0"/>
          </a:p>
          <a:p>
            <a:pPr lvl="1"/>
            <a:endParaRPr lang="en-US" sz="1800" dirty="0"/>
          </a:p>
        </p:txBody>
      </p:sp>
      <p:sp>
        <p:nvSpPr>
          <p:cNvPr id="11" name="Title 10"/>
          <p:cNvSpPr>
            <a:spLocks noGrp="1"/>
          </p:cNvSpPr>
          <p:nvPr>
            <p:ph type="title"/>
          </p:nvPr>
        </p:nvSpPr>
        <p:spPr>
          <a:xfrm>
            <a:off x="457200" y="6725"/>
            <a:ext cx="8229600" cy="719667"/>
          </a:xfrm>
        </p:spPr>
        <p:txBody>
          <a:bodyPr>
            <a:normAutofit/>
          </a:bodyPr>
          <a:lstStyle/>
          <a:p>
            <a:r>
              <a:rPr lang="en-US" sz="3600" b="1" dirty="0"/>
              <a:t>Graph based Semi-Supervised Learning</a:t>
            </a:r>
            <a:endParaRPr lang="en-US" sz="3600" dirty="0"/>
          </a:p>
        </p:txBody>
      </p:sp>
    </p:spTree>
    <p:extLst>
      <p:ext uri="{BB962C8B-B14F-4D97-AF65-F5344CB8AC3E}">
        <p14:creationId xmlns:p14="http://schemas.microsoft.com/office/powerpoint/2010/main" val="1148636898"/>
      </p:ext>
    </p:extLst>
  </p:cSld>
  <p:clrMapOvr>
    <a:masterClrMapping/>
  </p:clrMapOvr>
  <mc:AlternateContent xmlns:mc="http://schemas.openxmlformats.org/markup-compatibility/2006" xmlns:p14="http://schemas.microsoft.com/office/powerpoint/2010/main">
    <mc:Choice Requires="p14">
      <p:transition spd="slow" p14:dur="2000" advTm="109139"/>
    </mc:Choice>
    <mc:Fallback xmlns="">
      <p:transition xmlns:p14="http://schemas.microsoft.com/office/powerpoint/2010/main" spd="slow" advTm="109139"/>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942868"/>
            <a:ext cx="8470347" cy="2954290"/>
          </a:xfrm>
        </p:spPr>
        <p:txBody>
          <a:bodyPr>
            <a:normAutofit/>
          </a:bodyPr>
          <a:lstStyle/>
          <a:p>
            <a:r>
              <a:rPr lang="en-US" b="1" dirty="0"/>
              <a:t>Graph Construction</a:t>
            </a:r>
            <a:endParaRPr lang="en-US" i="1" dirty="0"/>
          </a:p>
          <a:p>
            <a:pPr lvl="1"/>
            <a:r>
              <a:rPr lang="en-US" sz="2400" dirty="0"/>
              <a:t>We construct the graph using k-nearest neighbor (k=10)</a:t>
            </a:r>
          </a:p>
          <a:p>
            <a:pPr lvl="2"/>
            <a:r>
              <a:rPr lang="en-US" sz="2200" i="1" dirty="0"/>
              <a:t>Euclidian distance</a:t>
            </a:r>
          </a:p>
          <a:p>
            <a:pPr lvl="2"/>
            <a:r>
              <a:rPr lang="en-US" sz="2000" dirty="0"/>
              <a:t>Requires n(n-1)/2 distance computation</a:t>
            </a:r>
            <a:endParaRPr lang="en-US" sz="2200" i="1" dirty="0"/>
          </a:p>
          <a:p>
            <a:pPr lvl="2"/>
            <a:r>
              <a:rPr lang="en-US" sz="2200" i="1" dirty="0"/>
              <a:t>K-d tree data structure to reduce the computational complexity O(</a:t>
            </a:r>
            <a:r>
              <a:rPr lang="en-US" sz="2200" i="1" dirty="0" err="1"/>
              <a:t>logN</a:t>
            </a:r>
            <a:r>
              <a:rPr lang="en-US" sz="2200" i="1" dirty="0"/>
              <a:t>)</a:t>
            </a:r>
          </a:p>
          <a:p>
            <a:pPr lvl="2"/>
            <a:r>
              <a:rPr lang="en-US" sz="2200" b="1" i="1" dirty="0"/>
              <a:t>Feature Vector:</a:t>
            </a:r>
            <a:r>
              <a:rPr lang="en-US" sz="2200" i="1" dirty="0"/>
              <a:t> taking the averaging of the word2vec vectors</a:t>
            </a:r>
          </a:p>
        </p:txBody>
      </p:sp>
      <p:sp>
        <p:nvSpPr>
          <p:cNvPr id="11" name="Title 10"/>
          <p:cNvSpPr>
            <a:spLocks noGrp="1"/>
          </p:cNvSpPr>
          <p:nvPr>
            <p:ph type="title"/>
          </p:nvPr>
        </p:nvSpPr>
        <p:spPr>
          <a:xfrm>
            <a:off x="457200" y="6728"/>
            <a:ext cx="8229600" cy="719667"/>
          </a:xfrm>
        </p:spPr>
        <p:txBody>
          <a:bodyPr>
            <a:normAutofit/>
          </a:bodyPr>
          <a:lstStyle/>
          <a:p>
            <a:r>
              <a:rPr lang="en-US" sz="3600" b="1" dirty="0"/>
              <a:t>Graph based Semi-Supervised Learning</a:t>
            </a:r>
            <a:endParaRPr lang="en-US" sz="3600" dirty="0"/>
          </a:p>
        </p:txBody>
      </p:sp>
      <p:grpSp>
        <p:nvGrpSpPr>
          <p:cNvPr id="6" name="Group 5"/>
          <p:cNvGrpSpPr/>
          <p:nvPr/>
        </p:nvGrpSpPr>
        <p:grpSpPr>
          <a:xfrm>
            <a:off x="1993282" y="4550555"/>
            <a:ext cx="1006958" cy="304428"/>
            <a:chOff x="617697" y="2565771"/>
            <a:chExt cx="1006958" cy="304428"/>
          </a:xfrm>
        </p:grpSpPr>
        <p:sp>
          <p:nvSpPr>
            <p:cNvPr id="7" name="TextBox 6"/>
            <p:cNvSpPr txBox="1"/>
            <p:nvPr/>
          </p:nvSpPr>
          <p:spPr>
            <a:xfrm>
              <a:off x="617697" y="2622096"/>
              <a:ext cx="19347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1</a:t>
              </a:r>
            </a:p>
          </p:txBody>
        </p:sp>
        <p:grpSp>
          <p:nvGrpSpPr>
            <p:cNvPr id="9" name="Group 8"/>
            <p:cNvGrpSpPr/>
            <p:nvPr/>
          </p:nvGrpSpPr>
          <p:grpSpPr>
            <a:xfrm>
              <a:off x="811172" y="2565771"/>
              <a:ext cx="813483" cy="304428"/>
              <a:chOff x="811172" y="2565771"/>
              <a:chExt cx="813483" cy="304428"/>
            </a:xfrm>
          </p:grpSpPr>
          <p:grpSp>
            <p:nvGrpSpPr>
              <p:cNvPr id="10" name="Group 9"/>
              <p:cNvGrpSpPr/>
              <p:nvPr/>
            </p:nvGrpSpPr>
            <p:grpSpPr>
              <a:xfrm>
                <a:off x="1006260" y="2565771"/>
                <a:ext cx="618395" cy="304428"/>
                <a:chOff x="1006260" y="2565771"/>
                <a:chExt cx="618395" cy="304428"/>
              </a:xfrm>
            </p:grpSpPr>
            <p:sp>
              <p:nvSpPr>
                <p:cNvPr id="13" name="Rectangle 12"/>
                <p:cNvSpPr/>
                <p:nvPr/>
              </p:nvSpPr>
              <p:spPr>
                <a:xfrm rot="5400000">
                  <a:off x="11655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14" name="Object 13"/>
                <p:cNvGraphicFramePr>
                  <a:graphicFrameLocks noChangeAspect="1"/>
                </p:cNvGraphicFramePr>
                <p:nvPr>
                  <p:extLst/>
                </p:nvPr>
              </p:nvGraphicFramePr>
              <p:xfrm>
                <a:off x="1072615" y="2605087"/>
                <a:ext cx="472549" cy="265112"/>
              </p:xfrm>
              <a:graphic>
                <a:graphicData uri="http://schemas.openxmlformats.org/presentationml/2006/ole">
                  <mc:AlternateContent xmlns:mc="http://schemas.openxmlformats.org/markup-compatibility/2006">
                    <mc:Choice xmlns:v="urn:schemas-microsoft-com:vml" Requires="v">
                      <p:oleObj spid="_x0000_s35773" name="Equation" r:id="rId4" imgW="177800" imgH="101600" progId="Equation.3">
                        <p:embed/>
                      </p:oleObj>
                    </mc:Choice>
                    <mc:Fallback>
                      <p:oleObj name="Equation" r:id="rId4" imgW="177800" imgH="101600" progId="Equation.3">
                        <p:embed/>
                        <p:pic>
                          <p:nvPicPr>
                            <p:cNvPr id="14" name="Object 13"/>
                            <p:cNvPicPr/>
                            <p:nvPr/>
                          </p:nvPicPr>
                          <p:blipFill>
                            <a:blip r:embed="rId5"/>
                            <a:stretch>
                              <a:fillRect/>
                            </a:stretch>
                          </p:blipFill>
                          <p:spPr>
                            <a:xfrm>
                              <a:off x="1072615" y="2605087"/>
                              <a:ext cx="472549" cy="265112"/>
                            </a:xfrm>
                            <a:prstGeom prst="rect">
                              <a:avLst/>
                            </a:prstGeom>
                          </p:spPr>
                        </p:pic>
                      </p:oleObj>
                    </mc:Fallback>
                  </mc:AlternateContent>
                </a:graphicData>
              </a:graphic>
            </p:graphicFrame>
          </p:grpSp>
          <p:cxnSp>
            <p:nvCxnSpPr>
              <p:cNvPr id="12" name="Straight Arrow Connector 11"/>
              <p:cNvCxnSpPr>
                <a:stCxn id="7" idx="3"/>
                <a:endCxn id="13" idx="2"/>
              </p:cNvCxnSpPr>
              <p:nvPr/>
            </p:nvCxnSpPr>
            <p:spPr>
              <a:xfrm>
                <a:off x="811172" y="2714429"/>
                <a:ext cx="195089" cy="121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sp>
        <p:nvSpPr>
          <p:cNvPr id="15" name="TextBox 14"/>
          <p:cNvSpPr txBox="1"/>
          <p:nvPr/>
        </p:nvSpPr>
        <p:spPr>
          <a:xfrm>
            <a:off x="1863577" y="4229921"/>
            <a:ext cx="429269" cy="369332"/>
          </a:xfrm>
          <a:prstGeom prst="rect">
            <a:avLst/>
          </a:prstGeom>
          <a:noFill/>
        </p:spPr>
        <p:txBody>
          <a:bodyPr vert="horz" wrap="square" lIns="0" tIns="0" rIns="0" bIns="0" rtlCol="0">
            <a:spAutoFit/>
          </a:bodyPr>
          <a:lstStyle/>
          <a:p>
            <a:pPr algn="ctr"/>
            <a:r>
              <a:rPr lang="en-US" sz="1200" dirty="0">
                <a:latin typeface="Times New Roman"/>
                <a:cs typeface="Times New Roman"/>
              </a:rPr>
              <a:t>Input tweet</a:t>
            </a:r>
          </a:p>
        </p:txBody>
      </p:sp>
      <p:graphicFrame>
        <p:nvGraphicFramePr>
          <p:cNvPr id="16" name="Object 15"/>
          <p:cNvGraphicFramePr>
            <a:graphicFrameLocks noChangeAspect="1"/>
          </p:cNvGraphicFramePr>
          <p:nvPr>
            <p:extLst>
              <p:ext uri="{D42A27DB-BD31-4B8C-83A1-F6EECF244321}">
                <p14:modId xmlns:p14="http://schemas.microsoft.com/office/powerpoint/2010/main" val="3924126282"/>
              </p:ext>
            </p:extLst>
          </p:nvPr>
        </p:nvGraphicFramePr>
        <p:xfrm>
          <a:off x="2566815" y="5210626"/>
          <a:ext cx="236056" cy="430387"/>
        </p:xfrm>
        <a:graphic>
          <a:graphicData uri="http://schemas.openxmlformats.org/presentationml/2006/ole">
            <mc:AlternateContent xmlns:mc="http://schemas.openxmlformats.org/markup-compatibility/2006">
              <mc:Choice xmlns:v="urn:schemas-microsoft-com:vml" Requires="v">
                <p:oleObj spid="_x0000_s35774" name="Equation" r:id="rId6" imgW="76200" imgH="165100" progId="Equation.3">
                  <p:embed/>
                </p:oleObj>
              </mc:Choice>
              <mc:Fallback>
                <p:oleObj name="Equation" r:id="rId6" imgW="76200" imgH="165100" progId="Equation.3">
                  <p:embed/>
                  <p:pic>
                    <p:nvPicPr>
                      <p:cNvPr id="16" name="Object 15"/>
                      <p:cNvPicPr/>
                      <p:nvPr/>
                    </p:nvPicPr>
                    <p:blipFill>
                      <a:blip r:embed="rId7"/>
                      <a:stretch>
                        <a:fillRect/>
                      </a:stretch>
                    </p:blipFill>
                    <p:spPr>
                      <a:xfrm>
                        <a:off x="2566815" y="5210626"/>
                        <a:ext cx="236056" cy="430387"/>
                      </a:xfrm>
                      <a:prstGeom prst="rect">
                        <a:avLst/>
                      </a:prstGeom>
                    </p:spPr>
                  </p:pic>
                </p:oleObj>
              </mc:Fallback>
            </mc:AlternateContent>
          </a:graphicData>
        </a:graphic>
      </p:graphicFrame>
      <p:grpSp>
        <p:nvGrpSpPr>
          <p:cNvPr id="17" name="Group 16"/>
          <p:cNvGrpSpPr/>
          <p:nvPr/>
        </p:nvGrpSpPr>
        <p:grpSpPr>
          <a:xfrm>
            <a:off x="1993282" y="4918548"/>
            <a:ext cx="1006958" cy="304428"/>
            <a:chOff x="617697" y="2565771"/>
            <a:chExt cx="1006958" cy="304428"/>
          </a:xfrm>
        </p:grpSpPr>
        <p:sp>
          <p:nvSpPr>
            <p:cNvPr id="18" name="TextBox 17"/>
            <p:cNvSpPr txBox="1"/>
            <p:nvPr/>
          </p:nvSpPr>
          <p:spPr>
            <a:xfrm>
              <a:off x="617697" y="2622096"/>
              <a:ext cx="222609" cy="215444"/>
            </a:xfrm>
            <a:prstGeom prst="rect">
              <a:avLst/>
            </a:prstGeom>
            <a:noFill/>
          </p:spPr>
          <p:txBody>
            <a:bodyPr wrap="none" lIns="0" tIns="0" rIns="0" bIns="0" rtlCol="0">
              <a:spAutoFit/>
            </a:bodyPr>
            <a:lstStyle/>
            <a:p>
              <a:r>
                <a:rPr lang="en-US" sz="1400" i="1" dirty="0">
                  <a:latin typeface="Times New Roman"/>
                  <a:cs typeface="Times New Roman"/>
                </a:rPr>
                <a:t>w</a:t>
              </a:r>
              <a:r>
                <a:rPr lang="en-US" sz="1400" i="1" baseline="-25000" dirty="0">
                  <a:latin typeface="Times New Roman"/>
                  <a:cs typeface="Times New Roman"/>
                </a:rPr>
                <a:t>2</a:t>
              </a:r>
            </a:p>
          </p:txBody>
        </p:sp>
        <p:grpSp>
          <p:nvGrpSpPr>
            <p:cNvPr id="19" name="Group 18"/>
            <p:cNvGrpSpPr/>
            <p:nvPr/>
          </p:nvGrpSpPr>
          <p:grpSpPr>
            <a:xfrm>
              <a:off x="840306" y="2565771"/>
              <a:ext cx="784349" cy="304428"/>
              <a:chOff x="840306" y="2565771"/>
              <a:chExt cx="784349" cy="304428"/>
            </a:xfrm>
          </p:grpSpPr>
          <p:grpSp>
            <p:nvGrpSpPr>
              <p:cNvPr id="20" name="Group 19"/>
              <p:cNvGrpSpPr/>
              <p:nvPr/>
            </p:nvGrpSpPr>
            <p:grpSpPr>
              <a:xfrm>
                <a:off x="1006260" y="2565771"/>
                <a:ext cx="618395" cy="304428"/>
                <a:chOff x="1006260" y="2565771"/>
                <a:chExt cx="618395" cy="304428"/>
              </a:xfrm>
            </p:grpSpPr>
            <p:sp>
              <p:nvSpPr>
                <p:cNvPr id="22" name="Rectangle 21"/>
                <p:cNvSpPr/>
                <p:nvPr/>
              </p:nvSpPr>
              <p:spPr>
                <a:xfrm rot="5400000">
                  <a:off x="11655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23" name="Object 22"/>
                <p:cNvGraphicFramePr>
                  <a:graphicFrameLocks noChangeAspect="1"/>
                </p:cNvGraphicFramePr>
                <p:nvPr>
                  <p:extLst/>
                </p:nvPr>
              </p:nvGraphicFramePr>
              <p:xfrm>
                <a:off x="1072615" y="2605087"/>
                <a:ext cx="472549" cy="265112"/>
              </p:xfrm>
              <a:graphic>
                <a:graphicData uri="http://schemas.openxmlformats.org/presentationml/2006/ole">
                  <mc:AlternateContent xmlns:mc="http://schemas.openxmlformats.org/markup-compatibility/2006">
                    <mc:Choice xmlns:v="urn:schemas-microsoft-com:vml" Requires="v">
                      <p:oleObj spid="_x0000_s35775" name="Equation" r:id="rId8" imgW="177800" imgH="101600" progId="Equation.3">
                        <p:embed/>
                      </p:oleObj>
                    </mc:Choice>
                    <mc:Fallback>
                      <p:oleObj name="Equation" r:id="rId8" imgW="177800" imgH="101600" progId="Equation.3">
                        <p:embed/>
                        <p:pic>
                          <p:nvPicPr>
                            <p:cNvPr id="23" name="Object 22"/>
                            <p:cNvPicPr/>
                            <p:nvPr/>
                          </p:nvPicPr>
                          <p:blipFill>
                            <a:blip r:embed="rId5"/>
                            <a:stretch>
                              <a:fillRect/>
                            </a:stretch>
                          </p:blipFill>
                          <p:spPr>
                            <a:xfrm>
                              <a:off x="1072615" y="2605087"/>
                              <a:ext cx="472549" cy="265112"/>
                            </a:xfrm>
                            <a:prstGeom prst="rect">
                              <a:avLst/>
                            </a:prstGeom>
                          </p:spPr>
                        </p:pic>
                      </p:oleObj>
                    </mc:Fallback>
                  </mc:AlternateContent>
                </a:graphicData>
              </a:graphic>
            </p:graphicFrame>
          </p:grpSp>
          <p:cxnSp>
            <p:nvCxnSpPr>
              <p:cNvPr id="21" name="Straight Arrow Connector 20"/>
              <p:cNvCxnSpPr>
                <a:stCxn id="18" idx="3"/>
                <a:endCxn id="22" idx="2"/>
              </p:cNvCxnSpPr>
              <p:nvPr/>
            </p:nvCxnSpPr>
            <p:spPr>
              <a:xfrm flipV="1">
                <a:off x="840306" y="2715648"/>
                <a:ext cx="165955" cy="1417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graphicFrame>
        <p:nvGraphicFramePr>
          <p:cNvPr id="24" name="Object 23"/>
          <p:cNvGraphicFramePr>
            <a:graphicFrameLocks noChangeAspect="1"/>
          </p:cNvGraphicFramePr>
          <p:nvPr>
            <p:extLst>
              <p:ext uri="{D42A27DB-BD31-4B8C-83A1-F6EECF244321}">
                <p14:modId xmlns:p14="http://schemas.microsoft.com/office/powerpoint/2010/main" val="2934196523"/>
              </p:ext>
            </p:extLst>
          </p:nvPr>
        </p:nvGraphicFramePr>
        <p:xfrm>
          <a:off x="1993282" y="5210626"/>
          <a:ext cx="236056" cy="430387"/>
        </p:xfrm>
        <a:graphic>
          <a:graphicData uri="http://schemas.openxmlformats.org/presentationml/2006/ole">
            <mc:AlternateContent xmlns:mc="http://schemas.openxmlformats.org/markup-compatibility/2006">
              <mc:Choice xmlns:v="urn:schemas-microsoft-com:vml" Requires="v">
                <p:oleObj spid="_x0000_s35776" name="Equation" r:id="rId9" imgW="76200" imgH="165100" progId="Equation.3">
                  <p:embed/>
                </p:oleObj>
              </mc:Choice>
              <mc:Fallback>
                <p:oleObj name="Equation" r:id="rId9" imgW="76200" imgH="165100" progId="Equation.3">
                  <p:embed/>
                  <p:pic>
                    <p:nvPicPr>
                      <p:cNvPr id="24" name="Object 23"/>
                      <p:cNvPicPr/>
                      <p:nvPr/>
                    </p:nvPicPr>
                    <p:blipFill>
                      <a:blip r:embed="rId7"/>
                      <a:stretch>
                        <a:fillRect/>
                      </a:stretch>
                    </p:blipFill>
                    <p:spPr>
                      <a:xfrm>
                        <a:off x="1993282" y="5210626"/>
                        <a:ext cx="236056" cy="430387"/>
                      </a:xfrm>
                      <a:prstGeom prst="rect">
                        <a:avLst/>
                      </a:prstGeom>
                    </p:spPr>
                  </p:pic>
                </p:oleObj>
              </mc:Fallback>
            </mc:AlternateContent>
          </a:graphicData>
        </a:graphic>
      </p:graphicFrame>
      <p:grpSp>
        <p:nvGrpSpPr>
          <p:cNvPr id="25" name="Group 24"/>
          <p:cNvGrpSpPr/>
          <p:nvPr/>
        </p:nvGrpSpPr>
        <p:grpSpPr>
          <a:xfrm>
            <a:off x="1993282" y="5641013"/>
            <a:ext cx="1006958" cy="304428"/>
            <a:chOff x="617697" y="2565771"/>
            <a:chExt cx="1006958" cy="304428"/>
          </a:xfrm>
        </p:grpSpPr>
        <p:sp>
          <p:nvSpPr>
            <p:cNvPr id="26" name="TextBox 25"/>
            <p:cNvSpPr txBox="1"/>
            <p:nvPr/>
          </p:nvSpPr>
          <p:spPr>
            <a:xfrm>
              <a:off x="617697" y="2622096"/>
              <a:ext cx="193475" cy="184666"/>
            </a:xfrm>
            <a:prstGeom prst="rect">
              <a:avLst/>
            </a:prstGeom>
            <a:noFill/>
          </p:spPr>
          <p:txBody>
            <a:bodyPr wrap="none" lIns="0" tIns="0" rIns="0" bIns="0" rtlCol="0">
              <a:spAutoFit/>
            </a:bodyPr>
            <a:lstStyle/>
            <a:p>
              <a:r>
                <a:rPr lang="en-US" sz="1200" i="1" dirty="0" err="1">
                  <a:latin typeface="Times New Roman"/>
                  <a:cs typeface="Times New Roman"/>
                </a:rPr>
                <a:t>w</a:t>
              </a:r>
              <a:r>
                <a:rPr lang="en-US" sz="1200" i="1" baseline="-25000" dirty="0" err="1">
                  <a:latin typeface="Times New Roman"/>
                  <a:cs typeface="Times New Roman"/>
                </a:rPr>
                <a:t>n</a:t>
              </a:r>
              <a:endParaRPr lang="en-US" sz="1200" i="1" baseline="-25000" dirty="0">
                <a:latin typeface="Times New Roman"/>
                <a:cs typeface="Times New Roman"/>
              </a:endParaRPr>
            </a:p>
          </p:txBody>
        </p:sp>
        <p:grpSp>
          <p:nvGrpSpPr>
            <p:cNvPr id="27" name="Group 26"/>
            <p:cNvGrpSpPr/>
            <p:nvPr/>
          </p:nvGrpSpPr>
          <p:grpSpPr>
            <a:xfrm>
              <a:off x="811172" y="2565771"/>
              <a:ext cx="813483" cy="304428"/>
              <a:chOff x="811172" y="2565771"/>
              <a:chExt cx="813483" cy="304428"/>
            </a:xfrm>
          </p:grpSpPr>
          <p:grpSp>
            <p:nvGrpSpPr>
              <p:cNvPr id="28" name="Group 27"/>
              <p:cNvGrpSpPr/>
              <p:nvPr/>
            </p:nvGrpSpPr>
            <p:grpSpPr>
              <a:xfrm>
                <a:off x="1006260" y="2565771"/>
                <a:ext cx="618395" cy="304428"/>
                <a:chOff x="1006260" y="2565771"/>
                <a:chExt cx="618395" cy="304428"/>
              </a:xfrm>
            </p:grpSpPr>
            <p:sp>
              <p:nvSpPr>
                <p:cNvPr id="30" name="Rectangle 29"/>
                <p:cNvSpPr/>
                <p:nvPr/>
              </p:nvSpPr>
              <p:spPr>
                <a:xfrm rot="5400000">
                  <a:off x="11655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31" name="Object 30"/>
                <p:cNvGraphicFramePr>
                  <a:graphicFrameLocks noChangeAspect="1"/>
                </p:cNvGraphicFramePr>
                <p:nvPr>
                  <p:extLst/>
                </p:nvPr>
              </p:nvGraphicFramePr>
              <p:xfrm>
                <a:off x="1072615" y="2605087"/>
                <a:ext cx="472549" cy="265112"/>
              </p:xfrm>
              <a:graphic>
                <a:graphicData uri="http://schemas.openxmlformats.org/presentationml/2006/ole">
                  <mc:AlternateContent xmlns:mc="http://schemas.openxmlformats.org/markup-compatibility/2006">
                    <mc:Choice xmlns:v="urn:schemas-microsoft-com:vml" Requires="v">
                      <p:oleObj spid="_x0000_s35777" name="Equation" r:id="rId10" imgW="177800" imgH="101600" progId="Equation.3">
                        <p:embed/>
                      </p:oleObj>
                    </mc:Choice>
                    <mc:Fallback>
                      <p:oleObj name="Equation" r:id="rId10" imgW="177800" imgH="101600" progId="Equation.3">
                        <p:embed/>
                        <p:pic>
                          <p:nvPicPr>
                            <p:cNvPr id="31" name="Object 30"/>
                            <p:cNvPicPr/>
                            <p:nvPr/>
                          </p:nvPicPr>
                          <p:blipFill>
                            <a:blip r:embed="rId5"/>
                            <a:stretch>
                              <a:fillRect/>
                            </a:stretch>
                          </p:blipFill>
                          <p:spPr>
                            <a:xfrm>
                              <a:off x="1072615" y="2605087"/>
                              <a:ext cx="472549" cy="265112"/>
                            </a:xfrm>
                            <a:prstGeom prst="rect">
                              <a:avLst/>
                            </a:prstGeom>
                          </p:spPr>
                        </p:pic>
                      </p:oleObj>
                    </mc:Fallback>
                  </mc:AlternateContent>
                </a:graphicData>
              </a:graphic>
            </p:graphicFrame>
          </p:grpSp>
          <p:cxnSp>
            <p:nvCxnSpPr>
              <p:cNvPr id="29" name="Straight Arrow Connector 28"/>
              <p:cNvCxnSpPr>
                <a:stCxn id="26" idx="3"/>
                <a:endCxn id="30" idx="2"/>
              </p:cNvCxnSpPr>
              <p:nvPr/>
            </p:nvCxnSpPr>
            <p:spPr>
              <a:xfrm>
                <a:off x="811172" y="2714429"/>
                <a:ext cx="195089" cy="121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pSp>
      </p:grpSp>
      <p:graphicFrame>
        <p:nvGraphicFramePr>
          <p:cNvPr id="32" name="Table 31"/>
          <p:cNvGraphicFramePr>
            <a:graphicFrameLocks noGrp="1"/>
          </p:cNvGraphicFramePr>
          <p:nvPr>
            <p:extLst>
              <p:ext uri="{D42A27DB-BD31-4B8C-83A1-F6EECF244321}">
                <p14:modId xmlns:p14="http://schemas.microsoft.com/office/powerpoint/2010/main" val="2035273160"/>
              </p:ext>
            </p:extLst>
          </p:nvPr>
        </p:nvGraphicFramePr>
        <p:xfrm>
          <a:off x="3361267" y="4518566"/>
          <a:ext cx="1269999" cy="1463040"/>
        </p:xfrm>
        <a:graphic>
          <a:graphicData uri="http://schemas.openxmlformats.org/drawingml/2006/table">
            <a:tbl>
              <a:tblPr firstRow="1" bandRow="1">
                <a:tableStyleId>{2D5ABB26-0587-4C30-8999-92F81FD0307C}</a:tableStyleId>
              </a:tblPr>
              <a:tblGrid>
                <a:gridCol w="423333">
                  <a:extLst>
                    <a:ext uri="{9D8B030D-6E8A-4147-A177-3AD203B41FA5}">
                      <a16:colId xmlns:a16="http://schemas.microsoft.com/office/drawing/2014/main" val="20000"/>
                    </a:ext>
                  </a:extLst>
                </a:gridCol>
                <a:gridCol w="423333">
                  <a:extLst>
                    <a:ext uri="{9D8B030D-6E8A-4147-A177-3AD203B41FA5}">
                      <a16:colId xmlns:a16="http://schemas.microsoft.com/office/drawing/2014/main" val="20001"/>
                    </a:ext>
                  </a:extLst>
                </a:gridCol>
                <a:gridCol w="423333">
                  <a:extLst>
                    <a:ext uri="{9D8B030D-6E8A-4147-A177-3AD203B41FA5}">
                      <a16:colId xmlns:a16="http://schemas.microsoft.com/office/drawing/2014/main" val="20002"/>
                    </a:ext>
                  </a:extLst>
                </a:gridCol>
              </a:tblGrid>
              <a:tr h="347934">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347934">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347934">
                <a:tc>
                  <a:txBody>
                    <a:bodyPr/>
                    <a:lstStyle/>
                    <a:p>
                      <a:pPr algn="ct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r h="347934">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33" name="Object 32"/>
          <p:cNvGraphicFramePr>
            <a:graphicFrameLocks noChangeAspect="1"/>
          </p:cNvGraphicFramePr>
          <p:nvPr>
            <p:extLst>
              <p:ext uri="{D42A27DB-BD31-4B8C-83A1-F6EECF244321}">
                <p14:modId xmlns:p14="http://schemas.microsoft.com/office/powerpoint/2010/main" val="3964710639"/>
              </p:ext>
            </p:extLst>
          </p:nvPr>
        </p:nvGraphicFramePr>
        <p:xfrm>
          <a:off x="3913015" y="5210318"/>
          <a:ext cx="236056" cy="430387"/>
        </p:xfrm>
        <a:graphic>
          <a:graphicData uri="http://schemas.openxmlformats.org/presentationml/2006/ole">
            <mc:AlternateContent xmlns:mc="http://schemas.openxmlformats.org/markup-compatibility/2006">
              <mc:Choice xmlns:v="urn:schemas-microsoft-com:vml" Requires="v">
                <p:oleObj spid="_x0000_s35778" name="Equation" r:id="rId11" imgW="76200" imgH="165100" progId="Equation.3">
                  <p:embed/>
                </p:oleObj>
              </mc:Choice>
              <mc:Fallback>
                <p:oleObj name="Equation" r:id="rId11" imgW="76200" imgH="165100" progId="Equation.3">
                  <p:embed/>
                  <p:pic>
                    <p:nvPicPr>
                      <p:cNvPr id="33" name="Object 32"/>
                      <p:cNvPicPr/>
                      <p:nvPr/>
                    </p:nvPicPr>
                    <p:blipFill>
                      <a:blip r:embed="rId7"/>
                      <a:stretch>
                        <a:fillRect/>
                      </a:stretch>
                    </p:blipFill>
                    <p:spPr>
                      <a:xfrm>
                        <a:off x="3913015" y="5210318"/>
                        <a:ext cx="236056" cy="430387"/>
                      </a:xfrm>
                      <a:prstGeom prst="rect">
                        <a:avLst/>
                      </a:prstGeom>
                    </p:spPr>
                  </p:pic>
                </p:oleObj>
              </mc:Fallback>
            </mc:AlternateContent>
          </a:graphicData>
        </a:graphic>
      </p:graphicFrame>
      <p:graphicFrame>
        <p:nvGraphicFramePr>
          <p:cNvPr id="34" name="Object 33"/>
          <p:cNvGraphicFramePr>
            <a:graphicFrameLocks noChangeAspect="1"/>
          </p:cNvGraphicFramePr>
          <p:nvPr>
            <p:extLst>
              <p:ext uri="{D42A27DB-BD31-4B8C-83A1-F6EECF244321}">
                <p14:modId xmlns:p14="http://schemas.microsoft.com/office/powerpoint/2010/main" val="3203389489"/>
              </p:ext>
            </p:extLst>
          </p:nvPr>
        </p:nvGraphicFramePr>
        <p:xfrm>
          <a:off x="3752940" y="4585197"/>
          <a:ext cx="472549" cy="265112"/>
        </p:xfrm>
        <a:graphic>
          <a:graphicData uri="http://schemas.openxmlformats.org/presentationml/2006/ole">
            <mc:AlternateContent xmlns:mc="http://schemas.openxmlformats.org/markup-compatibility/2006">
              <mc:Choice xmlns:v="urn:schemas-microsoft-com:vml" Requires="v">
                <p:oleObj spid="_x0000_s35779" name="Equation" r:id="rId12" imgW="177800" imgH="101600" progId="Equation.3">
                  <p:embed/>
                </p:oleObj>
              </mc:Choice>
              <mc:Fallback>
                <p:oleObj name="Equation" r:id="rId12" imgW="177800" imgH="101600" progId="Equation.3">
                  <p:embed/>
                  <p:pic>
                    <p:nvPicPr>
                      <p:cNvPr id="34" name="Object 33"/>
                      <p:cNvPicPr/>
                      <p:nvPr/>
                    </p:nvPicPr>
                    <p:blipFill>
                      <a:blip r:embed="rId5"/>
                      <a:stretch>
                        <a:fillRect/>
                      </a:stretch>
                    </p:blipFill>
                    <p:spPr>
                      <a:xfrm>
                        <a:off x="3752940" y="4585197"/>
                        <a:ext cx="472549" cy="265112"/>
                      </a:xfrm>
                      <a:prstGeom prst="rect">
                        <a:avLst/>
                      </a:prstGeom>
                    </p:spPr>
                  </p:pic>
                </p:oleObj>
              </mc:Fallback>
            </mc:AlternateContent>
          </a:graphicData>
        </a:graphic>
      </p:graphicFrame>
      <p:cxnSp>
        <p:nvCxnSpPr>
          <p:cNvPr id="35" name="Straight Arrow Connector 34"/>
          <p:cNvCxnSpPr/>
          <p:nvPr/>
        </p:nvCxnSpPr>
        <p:spPr>
          <a:xfrm>
            <a:off x="3000241" y="4704224"/>
            <a:ext cx="361026"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000239" y="5068425"/>
            <a:ext cx="361026"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p:cNvCxnSpPr/>
          <p:nvPr/>
        </p:nvCxnSpPr>
        <p:spPr>
          <a:xfrm>
            <a:off x="3008708" y="5792530"/>
            <a:ext cx="361026"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graphicFrame>
        <p:nvGraphicFramePr>
          <p:cNvPr id="38" name="Object 37"/>
          <p:cNvGraphicFramePr>
            <a:graphicFrameLocks noChangeAspect="1"/>
          </p:cNvGraphicFramePr>
          <p:nvPr>
            <p:extLst>
              <p:ext uri="{D42A27DB-BD31-4B8C-83A1-F6EECF244321}">
                <p14:modId xmlns:p14="http://schemas.microsoft.com/office/powerpoint/2010/main" val="3494701869"/>
              </p:ext>
            </p:extLst>
          </p:nvPr>
        </p:nvGraphicFramePr>
        <p:xfrm>
          <a:off x="3913015" y="4260345"/>
          <a:ext cx="519814" cy="264435"/>
        </p:xfrm>
        <a:graphic>
          <a:graphicData uri="http://schemas.openxmlformats.org/presentationml/2006/ole">
            <mc:AlternateContent xmlns:mc="http://schemas.openxmlformats.org/markup-compatibility/2006">
              <mc:Choice xmlns:v="urn:schemas-microsoft-com:vml" Requires="v">
                <p:oleObj spid="_x0000_s35780" name="Equation" r:id="rId13" imgW="342900" imgH="177800" progId="Equation.3">
                  <p:embed/>
                </p:oleObj>
              </mc:Choice>
              <mc:Fallback>
                <p:oleObj name="Equation" r:id="rId13" imgW="342900" imgH="177800" progId="Equation.3">
                  <p:embed/>
                  <p:pic>
                    <p:nvPicPr>
                      <p:cNvPr id="38" name="Object 37"/>
                      <p:cNvPicPr/>
                      <p:nvPr/>
                    </p:nvPicPr>
                    <p:blipFill>
                      <a:blip r:embed="rId14"/>
                      <a:stretch>
                        <a:fillRect/>
                      </a:stretch>
                    </p:blipFill>
                    <p:spPr>
                      <a:xfrm>
                        <a:off x="3913015" y="4260345"/>
                        <a:ext cx="519814" cy="264435"/>
                      </a:xfrm>
                      <a:prstGeom prst="rect">
                        <a:avLst/>
                      </a:prstGeom>
                    </p:spPr>
                  </p:pic>
                </p:oleObj>
              </mc:Fallback>
            </mc:AlternateContent>
          </a:graphicData>
        </a:graphic>
      </p:graphicFrame>
      <p:cxnSp>
        <p:nvCxnSpPr>
          <p:cNvPr id="39" name="Straight Arrow Connector 38"/>
          <p:cNvCxnSpPr/>
          <p:nvPr/>
        </p:nvCxnSpPr>
        <p:spPr>
          <a:xfrm>
            <a:off x="4631266" y="5241549"/>
            <a:ext cx="850900"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4699912" y="4835203"/>
            <a:ext cx="714521" cy="369332"/>
          </a:xfrm>
          <a:prstGeom prst="rect">
            <a:avLst/>
          </a:prstGeom>
          <a:noFill/>
        </p:spPr>
        <p:txBody>
          <a:bodyPr vert="horz" wrap="square" lIns="0" tIns="0" rIns="0" bIns="0" rtlCol="0">
            <a:spAutoFit/>
          </a:bodyPr>
          <a:lstStyle/>
          <a:p>
            <a:pPr algn="ctr"/>
            <a:r>
              <a:rPr lang="en-US" sz="1200" dirty="0">
                <a:latin typeface="Times New Roman"/>
                <a:cs typeface="Times New Roman"/>
              </a:rPr>
              <a:t>Taking the average</a:t>
            </a:r>
          </a:p>
        </p:txBody>
      </p:sp>
      <p:graphicFrame>
        <p:nvGraphicFramePr>
          <p:cNvPr id="41" name="Table 40"/>
          <p:cNvGraphicFramePr>
            <a:graphicFrameLocks noGrp="1"/>
          </p:cNvGraphicFramePr>
          <p:nvPr>
            <p:extLst>
              <p:ext uri="{D42A27DB-BD31-4B8C-83A1-F6EECF244321}">
                <p14:modId xmlns:p14="http://schemas.microsoft.com/office/powerpoint/2010/main" val="2361669675"/>
              </p:ext>
            </p:extLst>
          </p:nvPr>
        </p:nvGraphicFramePr>
        <p:xfrm>
          <a:off x="5482166" y="5061984"/>
          <a:ext cx="1269999" cy="365760"/>
        </p:xfrm>
        <a:graphic>
          <a:graphicData uri="http://schemas.openxmlformats.org/drawingml/2006/table">
            <a:tbl>
              <a:tblPr firstRow="1" bandRow="1">
                <a:tableStyleId>{2D5ABB26-0587-4C30-8999-92F81FD0307C}</a:tableStyleId>
              </a:tblPr>
              <a:tblGrid>
                <a:gridCol w="423333">
                  <a:extLst>
                    <a:ext uri="{9D8B030D-6E8A-4147-A177-3AD203B41FA5}">
                      <a16:colId xmlns:a16="http://schemas.microsoft.com/office/drawing/2014/main" val="20000"/>
                    </a:ext>
                  </a:extLst>
                </a:gridCol>
                <a:gridCol w="423333">
                  <a:extLst>
                    <a:ext uri="{9D8B030D-6E8A-4147-A177-3AD203B41FA5}">
                      <a16:colId xmlns:a16="http://schemas.microsoft.com/office/drawing/2014/main" val="20001"/>
                    </a:ext>
                  </a:extLst>
                </a:gridCol>
                <a:gridCol w="423333">
                  <a:extLst>
                    <a:ext uri="{9D8B030D-6E8A-4147-A177-3AD203B41FA5}">
                      <a16:colId xmlns:a16="http://schemas.microsoft.com/office/drawing/2014/main" val="20002"/>
                    </a:ext>
                  </a:extLst>
                </a:gridCol>
              </a:tblGrid>
              <a:tr h="347934">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aphicFrame>
        <p:nvGraphicFramePr>
          <p:cNvPr id="42" name="Object 41"/>
          <p:cNvGraphicFramePr>
            <a:graphicFrameLocks noChangeAspect="1"/>
          </p:cNvGraphicFramePr>
          <p:nvPr>
            <p:extLst>
              <p:ext uri="{D42A27DB-BD31-4B8C-83A1-F6EECF244321}">
                <p14:modId xmlns:p14="http://schemas.microsoft.com/office/powerpoint/2010/main" val="1070313416"/>
              </p:ext>
            </p:extLst>
          </p:nvPr>
        </p:nvGraphicFramePr>
        <p:xfrm>
          <a:off x="5988579" y="4832759"/>
          <a:ext cx="417512" cy="228600"/>
        </p:xfrm>
        <a:graphic>
          <a:graphicData uri="http://schemas.openxmlformats.org/presentationml/2006/ole">
            <mc:AlternateContent xmlns:mc="http://schemas.openxmlformats.org/markup-compatibility/2006">
              <mc:Choice xmlns:v="urn:schemas-microsoft-com:vml" Requires="v">
                <p:oleObj spid="_x0000_s35781" name="Equation" r:id="rId15" imgW="317500" imgH="177800" progId="Equation.3">
                  <p:embed/>
                </p:oleObj>
              </mc:Choice>
              <mc:Fallback>
                <p:oleObj name="Equation" r:id="rId15" imgW="317500" imgH="177800" progId="Equation.3">
                  <p:embed/>
                  <p:pic>
                    <p:nvPicPr>
                      <p:cNvPr id="42" name="Object 41"/>
                      <p:cNvPicPr/>
                      <p:nvPr/>
                    </p:nvPicPr>
                    <p:blipFill>
                      <a:blip r:embed="rId16"/>
                      <a:stretch>
                        <a:fillRect/>
                      </a:stretch>
                    </p:blipFill>
                    <p:spPr>
                      <a:xfrm>
                        <a:off x="5988579" y="4832759"/>
                        <a:ext cx="417512" cy="228600"/>
                      </a:xfrm>
                      <a:prstGeom prst="rect">
                        <a:avLst/>
                      </a:prstGeom>
                    </p:spPr>
                  </p:pic>
                </p:oleObj>
              </mc:Fallback>
            </mc:AlternateContent>
          </a:graphicData>
        </a:graphic>
      </p:graphicFrame>
    </p:spTree>
    <p:extLst>
      <p:ext uri="{BB962C8B-B14F-4D97-AF65-F5344CB8AC3E}">
        <p14:creationId xmlns:p14="http://schemas.microsoft.com/office/powerpoint/2010/main" val="2167399463"/>
      </p:ext>
    </p:extLst>
  </p:cSld>
  <p:clrMapOvr>
    <a:masterClrMapping/>
  </p:clrMapOvr>
  <mc:AlternateContent xmlns:mc="http://schemas.openxmlformats.org/markup-compatibility/2006" xmlns:p14="http://schemas.microsoft.com/office/powerpoint/2010/main">
    <mc:Choice Requires="p14">
      <p:transition spd="slow" p14:dur="2000" advTm="109139"/>
    </mc:Choice>
    <mc:Fallback xmlns="">
      <p:transition xmlns:p14="http://schemas.microsoft.com/office/powerpoint/2010/main" spd="slow" advTm="10913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787" y="1002149"/>
            <a:ext cx="8245279" cy="612059"/>
          </a:xfrm>
        </p:spPr>
        <p:txBody>
          <a:bodyPr>
            <a:normAutofit/>
          </a:bodyPr>
          <a:lstStyle/>
          <a:p>
            <a:r>
              <a:rPr lang="en-US" b="1" dirty="0"/>
              <a:t>Semi-Supervised component: </a:t>
            </a:r>
            <a:r>
              <a:rPr lang="en-US" b="1" dirty="0">
                <a:solidFill>
                  <a:srgbClr val="800000"/>
                </a:solidFill>
              </a:rPr>
              <a:t>Loss function</a:t>
            </a:r>
          </a:p>
          <a:p>
            <a:pPr lvl="1"/>
            <a:endParaRPr lang="en-US" sz="2400" i="1" dirty="0"/>
          </a:p>
          <a:p>
            <a:pPr lvl="1"/>
            <a:endParaRPr lang="en-US" sz="2400" i="1" dirty="0"/>
          </a:p>
          <a:p>
            <a:pPr lvl="1"/>
            <a:endParaRPr lang="en-US" sz="1800" dirty="0"/>
          </a:p>
        </p:txBody>
      </p:sp>
      <p:sp>
        <p:nvSpPr>
          <p:cNvPr id="11" name="Title 10"/>
          <p:cNvSpPr>
            <a:spLocks noGrp="1"/>
          </p:cNvSpPr>
          <p:nvPr>
            <p:ph type="title"/>
          </p:nvPr>
        </p:nvSpPr>
        <p:spPr>
          <a:xfrm>
            <a:off x="457200" y="6728"/>
            <a:ext cx="8229600" cy="990600"/>
          </a:xfrm>
        </p:spPr>
        <p:txBody>
          <a:bodyPr>
            <a:normAutofit fontScale="90000"/>
          </a:bodyPr>
          <a:lstStyle/>
          <a:p>
            <a:r>
              <a:rPr lang="en-US" sz="4000" b="1" dirty="0"/>
              <a:t>Graph based Semi-Supervised Learning</a:t>
            </a:r>
            <a:endParaRPr lang="en-US" dirty="0"/>
          </a:p>
        </p:txBody>
      </p:sp>
      <p:sp>
        <p:nvSpPr>
          <p:cNvPr id="34" name="TextBox 33"/>
          <p:cNvSpPr txBox="1"/>
          <p:nvPr/>
        </p:nvSpPr>
        <p:spPr>
          <a:xfrm>
            <a:off x="4368283" y="2344913"/>
            <a:ext cx="2154308" cy="400110"/>
          </a:xfrm>
          <a:prstGeom prst="rect">
            <a:avLst/>
          </a:prstGeom>
          <a:noFill/>
        </p:spPr>
        <p:txBody>
          <a:bodyPr wrap="none" rtlCol="0">
            <a:spAutoFit/>
          </a:bodyPr>
          <a:lstStyle/>
          <a:p>
            <a:r>
              <a:rPr lang="en-US" sz="2000" b="1" dirty="0"/>
              <a:t>Graph context loss</a:t>
            </a:r>
          </a:p>
        </p:txBody>
      </p:sp>
      <p:sp>
        <p:nvSpPr>
          <p:cNvPr id="29" name="TextBox 28"/>
          <p:cNvSpPr txBox="1"/>
          <p:nvPr/>
        </p:nvSpPr>
        <p:spPr>
          <a:xfrm>
            <a:off x="1552447" y="3794615"/>
            <a:ext cx="5397020" cy="707886"/>
          </a:xfrm>
          <a:prstGeom prst="rect">
            <a:avLst/>
          </a:prstGeom>
          <a:noFill/>
        </p:spPr>
        <p:txBody>
          <a:bodyPr wrap="square" rtlCol="0">
            <a:spAutoFit/>
          </a:bodyPr>
          <a:lstStyle/>
          <a:p>
            <a:r>
              <a:rPr lang="en-US" sz="2000" dirty="0"/>
              <a:t>Learns the internal representations (</a:t>
            </a:r>
            <a:r>
              <a:rPr lang="en-US" sz="2000" b="1" dirty="0"/>
              <a:t>embedding</a:t>
            </a:r>
            <a:r>
              <a:rPr lang="en-US" sz="2000" dirty="0"/>
              <a:t>) by predicting a node in the graph context</a:t>
            </a:r>
          </a:p>
        </p:txBody>
      </p:sp>
      <p:pic>
        <p:nvPicPr>
          <p:cNvPr id="6" name="Picture 5">
            <a:extLst>
              <a:ext uri="{FF2B5EF4-FFF2-40B4-BE49-F238E27FC236}">
                <a16:creationId xmlns:a16="http://schemas.microsoft.com/office/drawing/2014/main" id="{1E502D9A-144F-D942-BBC2-02AB9E1BB2B0}"/>
              </a:ext>
            </a:extLst>
          </p:cNvPr>
          <p:cNvPicPr>
            <a:picLocks noChangeAspect="1"/>
          </p:cNvPicPr>
          <p:nvPr/>
        </p:nvPicPr>
        <p:blipFill rotWithShape="1">
          <a:blip r:embed="rId3"/>
          <a:srcRect t="8529"/>
          <a:stretch/>
        </p:blipFill>
        <p:spPr>
          <a:xfrm>
            <a:off x="1552447" y="2881312"/>
            <a:ext cx="5631673" cy="864000"/>
          </a:xfrm>
          <a:prstGeom prst="rect">
            <a:avLst/>
          </a:prstGeom>
        </p:spPr>
      </p:pic>
      <p:pic>
        <p:nvPicPr>
          <p:cNvPr id="17" name="Picture 16">
            <a:extLst>
              <a:ext uri="{FF2B5EF4-FFF2-40B4-BE49-F238E27FC236}">
                <a16:creationId xmlns:a16="http://schemas.microsoft.com/office/drawing/2014/main" id="{1D0DE7F5-4441-294C-A998-6A8BD5355D8D}"/>
              </a:ext>
            </a:extLst>
          </p:cNvPr>
          <p:cNvPicPr>
            <a:picLocks noChangeAspect="1"/>
          </p:cNvPicPr>
          <p:nvPr/>
        </p:nvPicPr>
        <p:blipFill>
          <a:blip r:embed="rId4"/>
          <a:stretch>
            <a:fillRect/>
          </a:stretch>
        </p:blipFill>
        <p:spPr>
          <a:xfrm>
            <a:off x="1552447" y="1644820"/>
            <a:ext cx="4716695" cy="475997"/>
          </a:xfrm>
          <a:prstGeom prst="rect">
            <a:avLst/>
          </a:prstGeom>
        </p:spPr>
      </p:pic>
      <p:cxnSp>
        <p:nvCxnSpPr>
          <p:cNvPr id="25" name="Straight Arrow Connector 24"/>
          <p:cNvCxnSpPr>
            <a:cxnSpLocks/>
          </p:cNvCxnSpPr>
          <p:nvPr/>
        </p:nvCxnSpPr>
        <p:spPr>
          <a:xfrm flipH="1">
            <a:off x="2030506" y="2053582"/>
            <a:ext cx="3119721" cy="1066136"/>
          </a:xfrm>
          <a:prstGeom prst="straightConnector1">
            <a:avLst/>
          </a:prstGeom>
          <a:ln w="38100" cmpd="sng">
            <a:solidFill>
              <a:srgbClr val="0000FF"/>
            </a:solidFill>
            <a:tailEnd type="arrow"/>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7C57F77A-097F-114E-8B32-81A9F716F76F}"/>
              </a:ext>
            </a:extLst>
          </p:cNvPr>
          <p:cNvSpPr txBox="1"/>
          <p:nvPr/>
        </p:nvSpPr>
        <p:spPr>
          <a:xfrm>
            <a:off x="7184120" y="3128646"/>
            <a:ext cx="1670586" cy="338554"/>
          </a:xfrm>
          <a:prstGeom prst="rect">
            <a:avLst/>
          </a:prstGeom>
          <a:noFill/>
        </p:spPr>
        <p:txBody>
          <a:bodyPr wrap="none" rtlCol="0">
            <a:spAutoFit/>
          </a:bodyPr>
          <a:lstStyle/>
          <a:p>
            <a:r>
              <a:rPr lang="en-US" sz="1600" dirty="0"/>
              <a:t>(Yang et al., 2016)</a:t>
            </a:r>
          </a:p>
        </p:txBody>
      </p:sp>
    </p:spTree>
    <p:extLst>
      <p:ext uri="{BB962C8B-B14F-4D97-AF65-F5344CB8AC3E}">
        <p14:creationId xmlns:p14="http://schemas.microsoft.com/office/powerpoint/2010/main" val="106529993"/>
      </p:ext>
    </p:extLst>
  </p:cSld>
  <p:clrMapOvr>
    <a:masterClrMapping/>
  </p:clrMapOvr>
  <mc:AlternateContent xmlns:mc="http://schemas.openxmlformats.org/markup-compatibility/2006" xmlns:p14="http://schemas.microsoft.com/office/powerpoint/2010/main">
    <mc:Choice Requires="p14">
      <p:transition spd="slow" p14:dur="2000" advTm="52152"/>
    </mc:Choice>
    <mc:Fallback xmlns="">
      <p:transition xmlns:p14="http://schemas.microsoft.com/office/powerpoint/2010/main" spd="slow" advTm="52152"/>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787" y="1002149"/>
            <a:ext cx="8245279" cy="612059"/>
          </a:xfrm>
        </p:spPr>
        <p:txBody>
          <a:bodyPr>
            <a:normAutofit/>
          </a:bodyPr>
          <a:lstStyle/>
          <a:p>
            <a:r>
              <a:rPr lang="en-US" b="1" dirty="0"/>
              <a:t>Semi-Supervised component: </a:t>
            </a:r>
            <a:r>
              <a:rPr lang="en-US" b="1" dirty="0">
                <a:solidFill>
                  <a:srgbClr val="800000"/>
                </a:solidFill>
              </a:rPr>
              <a:t>Loss function</a:t>
            </a:r>
          </a:p>
          <a:p>
            <a:pPr lvl="1"/>
            <a:endParaRPr lang="en-US" sz="2400" i="1" dirty="0"/>
          </a:p>
          <a:p>
            <a:pPr lvl="1"/>
            <a:endParaRPr lang="en-US" sz="2400" i="1" dirty="0"/>
          </a:p>
          <a:p>
            <a:pPr lvl="1"/>
            <a:endParaRPr lang="en-US" sz="1800" dirty="0"/>
          </a:p>
        </p:txBody>
      </p:sp>
      <p:sp>
        <p:nvSpPr>
          <p:cNvPr id="11" name="Title 10"/>
          <p:cNvSpPr>
            <a:spLocks noGrp="1"/>
          </p:cNvSpPr>
          <p:nvPr>
            <p:ph type="title"/>
          </p:nvPr>
        </p:nvSpPr>
        <p:spPr>
          <a:xfrm>
            <a:off x="457200" y="6728"/>
            <a:ext cx="8229600" cy="990600"/>
          </a:xfrm>
        </p:spPr>
        <p:txBody>
          <a:bodyPr>
            <a:normAutofit fontScale="90000"/>
          </a:bodyPr>
          <a:lstStyle/>
          <a:p>
            <a:r>
              <a:rPr lang="en-US" sz="4000" b="1" dirty="0"/>
              <a:t>Graph based Semi-Supervised Learning</a:t>
            </a:r>
            <a:endParaRPr lang="en-US" dirty="0"/>
          </a:p>
        </p:txBody>
      </p:sp>
      <p:pic>
        <p:nvPicPr>
          <p:cNvPr id="6" name="Picture 5">
            <a:extLst>
              <a:ext uri="{FF2B5EF4-FFF2-40B4-BE49-F238E27FC236}">
                <a16:creationId xmlns:a16="http://schemas.microsoft.com/office/drawing/2014/main" id="{1E502D9A-144F-D942-BBC2-02AB9E1BB2B0}"/>
              </a:ext>
            </a:extLst>
          </p:cNvPr>
          <p:cNvPicPr>
            <a:picLocks noChangeAspect="1"/>
          </p:cNvPicPr>
          <p:nvPr/>
        </p:nvPicPr>
        <p:blipFill rotWithShape="1">
          <a:blip r:embed="rId3"/>
          <a:srcRect t="8529"/>
          <a:stretch/>
        </p:blipFill>
        <p:spPr>
          <a:xfrm>
            <a:off x="1137011" y="1632377"/>
            <a:ext cx="5631673" cy="864000"/>
          </a:xfrm>
          <a:prstGeom prst="rect">
            <a:avLst/>
          </a:prstGeom>
        </p:spPr>
      </p:pic>
      <p:sp>
        <p:nvSpPr>
          <p:cNvPr id="32" name="TextBox 31">
            <a:extLst>
              <a:ext uri="{FF2B5EF4-FFF2-40B4-BE49-F238E27FC236}">
                <a16:creationId xmlns:a16="http://schemas.microsoft.com/office/drawing/2014/main" id="{7C57F77A-097F-114E-8B32-81A9F716F76F}"/>
              </a:ext>
            </a:extLst>
          </p:cNvPr>
          <p:cNvSpPr txBox="1"/>
          <p:nvPr/>
        </p:nvSpPr>
        <p:spPr>
          <a:xfrm>
            <a:off x="6768684" y="1879711"/>
            <a:ext cx="1670586" cy="338554"/>
          </a:xfrm>
          <a:prstGeom prst="rect">
            <a:avLst/>
          </a:prstGeom>
          <a:noFill/>
        </p:spPr>
        <p:txBody>
          <a:bodyPr wrap="none" rtlCol="0">
            <a:spAutoFit/>
          </a:bodyPr>
          <a:lstStyle/>
          <a:p>
            <a:r>
              <a:rPr lang="en-US" sz="1600" dirty="0"/>
              <a:t>(Yang et al., 2016)</a:t>
            </a:r>
          </a:p>
        </p:txBody>
      </p:sp>
      <p:sp>
        <p:nvSpPr>
          <p:cNvPr id="2" name="TextBox 1">
            <a:extLst>
              <a:ext uri="{FF2B5EF4-FFF2-40B4-BE49-F238E27FC236}">
                <a16:creationId xmlns:a16="http://schemas.microsoft.com/office/drawing/2014/main" id="{0D7254DA-BC93-2D43-9AA9-DBE58D4D35E4}"/>
              </a:ext>
            </a:extLst>
          </p:cNvPr>
          <p:cNvSpPr txBox="1"/>
          <p:nvPr/>
        </p:nvSpPr>
        <p:spPr>
          <a:xfrm>
            <a:off x="1041459" y="2496377"/>
            <a:ext cx="7397811" cy="1569660"/>
          </a:xfrm>
          <a:prstGeom prst="rect">
            <a:avLst/>
          </a:prstGeom>
          <a:noFill/>
        </p:spPr>
        <p:txBody>
          <a:bodyPr wrap="square" rtlCol="0">
            <a:spAutoFit/>
          </a:bodyPr>
          <a:lstStyle/>
          <a:p>
            <a:r>
              <a:rPr lang="en-US" sz="2400" b="1" dirty="0">
                <a:solidFill>
                  <a:srgbClr val="0000FF"/>
                </a:solidFill>
              </a:rPr>
              <a:t>Two types of context</a:t>
            </a:r>
          </a:p>
          <a:p>
            <a:pPr marL="457200" indent="-457200">
              <a:buFont typeface="+mj-lt"/>
              <a:buAutoNum type="arabicPeriod"/>
            </a:pPr>
            <a:r>
              <a:rPr lang="en-US" sz="2400" dirty="0"/>
              <a:t>Context is based on the graph to encode structural (distributional) information</a:t>
            </a:r>
          </a:p>
          <a:p>
            <a:endParaRPr lang="en-US" sz="2400" b="1" dirty="0">
              <a:solidFill>
                <a:srgbClr val="0000FF"/>
              </a:solidFill>
            </a:endParaRPr>
          </a:p>
        </p:txBody>
      </p:sp>
    </p:spTree>
    <p:extLst>
      <p:ext uri="{BB962C8B-B14F-4D97-AF65-F5344CB8AC3E}">
        <p14:creationId xmlns:p14="http://schemas.microsoft.com/office/powerpoint/2010/main" val="2597222198"/>
      </p:ext>
    </p:extLst>
  </p:cSld>
  <p:clrMapOvr>
    <a:masterClrMapping/>
  </p:clrMapOvr>
  <mc:AlternateContent xmlns:mc="http://schemas.openxmlformats.org/markup-compatibility/2006" xmlns:p14="http://schemas.microsoft.com/office/powerpoint/2010/main">
    <mc:Choice Requires="p14">
      <p:transition spd="slow" p14:dur="2000" advTm="52152"/>
    </mc:Choice>
    <mc:Fallback xmlns="">
      <p:transition xmlns:p14="http://schemas.microsoft.com/office/powerpoint/2010/main" spd="slow" advTm="52152"/>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787" y="1002149"/>
            <a:ext cx="8245279" cy="612059"/>
          </a:xfrm>
        </p:spPr>
        <p:txBody>
          <a:bodyPr>
            <a:normAutofit/>
          </a:bodyPr>
          <a:lstStyle/>
          <a:p>
            <a:r>
              <a:rPr lang="en-US" b="1" dirty="0"/>
              <a:t>Semi-Supervised component: </a:t>
            </a:r>
            <a:r>
              <a:rPr lang="en-US" b="1" dirty="0">
                <a:solidFill>
                  <a:srgbClr val="800000"/>
                </a:solidFill>
              </a:rPr>
              <a:t>Loss function</a:t>
            </a:r>
          </a:p>
          <a:p>
            <a:pPr lvl="1"/>
            <a:endParaRPr lang="en-US" sz="2400" i="1" dirty="0"/>
          </a:p>
          <a:p>
            <a:pPr lvl="1"/>
            <a:endParaRPr lang="en-US" sz="2400" i="1" dirty="0"/>
          </a:p>
          <a:p>
            <a:pPr lvl="1"/>
            <a:endParaRPr lang="en-US" sz="1800" dirty="0"/>
          </a:p>
        </p:txBody>
      </p:sp>
      <p:sp>
        <p:nvSpPr>
          <p:cNvPr id="11" name="Title 10"/>
          <p:cNvSpPr>
            <a:spLocks noGrp="1"/>
          </p:cNvSpPr>
          <p:nvPr>
            <p:ph type="title"/>
          </p:nvPr>
        </p:nvSpPr>
        <p:spPr>
          <a:xfrm>
            <a:off x="457200" y="6728"/>
            <a:ext cx="8229600" cy="990600"/>
          </a:xfrm>
        </p:spPr>
        <p:txBody>
          <a:bodyPr>
            <a:normAutofit fontScale="90000"/>
          </a:bodyPr>
          <a:lstStyle/>
          <a:p>
            <a:r>
              <a:rPr lang="en-US" sz="4000" b="1" dirty="0"/>
              <a:t>Graph based Semi-Supervised Learning</a:t>
            </a:r>
            <a:endParaRPr lang="en-US" dirty="0"/>
          </a:p>
        </p:txBody>
      </p:sp>
      <p:pic>
        <p:nvPicPr>
          <p:cNvPr id="6" name="Picture 5">
            <a:extLst>
              <a:ext uri="{FF2B5EF4-FFF2-40B4-BE49-F238E27FC236}">
                <a16:creationId xmlns:a16="http://schemas.microsoft.com/office/drawing/2014/main" id="{1E502D9A-144F-D942-BBC2-02AB9E1BB2B0}"/>
              </a:ext>
            </a:extLst>
          </p:cNvPr>
          <p:cNvPicPr>
            <a:picLocks noChangeAspect="1"/>
          </p:cNvPicPr>
          <p:nvPr/>
        </p:nvPicPr>
        <p:blipFill rotWithShape="1">
          <a:blip r:embed="rId3"/>
          <a:srcRect t="8529"/>
          <a:stretch/>
        </p:blipFill>
        <p:spPr>
          <a:xfrm>
            <a:off x="1137011" y="1632377"/>
            <a:ext cx="5631673" cy="864000"/>
          </a:xfrm>
          <a:prstGeom prst="rect">
            <a:avLst/>
          </a:prstGeom>
        </p:spPr>
      </p:pic>
      <p:sp>
        <p:nvSpPr>
          <p:cNvPr id="32" name="TextBox 31">
            <a:extLst>
              <a:ext uri="{FF2B5EF4-FFF2-40B4-BE49-F238E27FC236}">
                <a16:creationId xmlns:a16="http://schemas.microsoft.com/office/drawing/2014/main" id="{7C57F77A-097F-114E-8B32-81A9F716F76F}"/>
              </a:ext>
            </a:extLst>
          </p:cNvPr>
          <p:cNvSpPr txBox="1"/>
          <p:nvPr/>
        </p:nvSpPr>
        <p:spPr>
          <a:xfrm>
            <a:off x="6768684" y="1879711"/>
            <a:ext cx="1670586" cy="338554"/>
          </a:xfrm>
          <a:prstGeom prst="rect">
            <a:avLst/>
          </a:prstGeom>
          <a:noFill/>
        </p:spPr>
        <p:txBody>
          <a:bodyPr wrap="none" rtlCol="0">
            <a:spAutoFit/>
          </a:bodyPr>
          <a:lstStyle/>
          <a:p>
            <a:r>
              <a:rPr lang="en-US" sz="1600" dirty="0"/>
              <a:t>(Yang et al., 2016)</a:t>
            </a:r>
          </a:p>
        </p:txBody>
      </p:sp>
      <p:sp>
        <p:nvSpPr>
          <p:cNvPr id="2" name="TextBox 1">
            <a:extLst>
              <a:ext uri="{FF2B5EF4-FFF2-40B4-BE49-F238E27FC236}">
                <a16:creationId xmlns:a16="http://schemas.microsoft.com/office/drawing/2014/main" id="{0D7254DA-BC93-2D43-9AA9-DBE58D4D35E4}"/>
              </a:ext>
            </a:extLst>
          </p:cNvPr>
          <p:cNvSpPr txBox="1"/>
          <p:nvPr/>
        </p:nvSpPr>
        <p:spPr>
          <a:xfrm>
            <a:off x="1041459" y="2496377"/>
            <a:ext cx="7397811" cy="2308324"/>
          </a:xfrm>
          <a:prstGeom prst="rect">
            <a:avLst/>
          </a:prstGeom>
          <a:noFill/>
        </p:spPr>
        <p:txBody>
          <a:bodyPr wrap="square" rtlCol="0">
            <a:spAutoFit/>
          </a:bodyPr>
          <a:lstStyle/>
          <a:p>
            <a:r>
              <a:rPr lang="en-US" sz="2400" b="1" dirty="0">
                <a:solidFill>
                  <a:srgbClr val="0000FF"/>
                </a:solidFill>
              </a:rPr>
              <a:t>Two types of context</a:t>
            </a:r>
          </a:p>
          <a:p>
            <a:pPr marL="457200" indent="-457200">
              <a:buFont typeface="+mj-lt"/>
              <a:buAutoNum type="arabicPeriod"/>
            </a:pPr>
            <a:r>
              <a:rPr lang="en-US" sz="2400" dirty="0"/>
              <a:t>Context is based on the graph to encode structural (distributional) information</a:t>
            </a:r>
          </a:p>
          <a:p>
            <a:pPr marL="457200" indent="-457200">
              <a:buFont typeface="+mj-lt"/>
              <a:buAutoNum type="arabicPeriod"/>
            </a:pPr>
            <a:r>
              <a:rPr lang="en-US" sz="2400" dirty="0"/>
              <a:t>Context is based on the labels to inject label information into the embeddings</a:t>
            </a:r>
          </a:p>
          <a:p>
            <a:endParaRPr lang="en-US" sz="2400" b="1" dirty="0">
              <a:solidFill>
                <a:srgbClr val="0000FF"/>
              </a:solidFill>
            </a:endParaRPr>
          </a:p>
        </p:txBody>
      </p:sp>
    </p:spTree>
    <p:extLst>
      <p:ext uri="{BB962C8B-B14F-4D97-AF65-F5344CB8AC3E}">
        <p14:creationId xmlns:p14="http://schemas.microsoft.com/office/powerpoint/2010/main" val="3764610602"/>
      </p:ext>
    </p:extLst>
  </p:cSld>
  <p:clrMapOvr>
    <a:masterClrMapping/>
  </p:clrMapOvr>
  <mc:AlternateContent xmlns:mc="http://schemas.openxmlformats.org/markup-compatibility/2006" xmlns:p14="http://schemas.microsoft.com/office/powerpoint/2010/main">
    <mc:Choice Requires="p14">
      <p:transition spd="slow" p14:dur="2000" advTm="52152"/>
    </mc:Choice>
    <mc:Fallback xmlns="">
      <p:transition xmlns:p14="http://schemas.microsoft.com/office/powerpoint/2010/main" spd="slow" advTm="5215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Rounded Rectangle 69"/>
          <p:cNvSpPr/>
          <p:nvPr/>
        </p:nvSpPr>
        <p:spPr>
          <a:xfrm>
            <a:off x="1447800" y="4901503"/>
            <a:ext cx="2329780" cy="1815287"/>
          </a:xfrm>
          <a:prstGeom prst="roundRect">
            <a:avLst/>
          </a:prstGeom>
          <a:solidFill>
            <a:srgbClr val="FFFF00">
              <a:alpha val="62000"/>
            </a:srgbClr>
          </a:solidFill>
          <a:ln w="381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1" name="Rounded Rectangle 60"/>
          <p:cNvSpPr/>
          <p:nvPr/>
        </p:nvSpPr>
        <p:spPr>
          <a:xfrm>
            <a:off x="4436533" y="5102665"/>
            <a:ext cx="4064000" cy="1580258"/>
          </a:xfrm>
          <a:prstGeom prst="roundRect">
            <a:avLst/>
          </a:prstGeom>
          <a:solidFill>
            <a:schemeClr val="bg1"/>
          </a:solidFill>
          <a:ln w="38100" cmpd="sng"/>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ounded Rectangle 59"/>
          <p:cNvSpPr/>
          <p:nvPr/>
        </p:nvSpPr>
        <p:spPr>
          <a:xfrm>
            <a:off x="4735030" y="1058462"/>
            <a:ext cx="4256569" cy="1837139"/>
          </a:xfrm>
          <a:prstGeom prst="roundRect">
            <a:avLst/>
          </a:prstGeom>
          <a:gradFill flip="none" rotWithShape="1">
            <a:gsLst>
              <a:gs pos="0">
                <a:schemeClr val="accent1">
                  <a:shade val="70000"/>
                  <a:satMod val="150000"/>
                  <a:alpha val="38000"/>
                </a:schemeClr>
              </a:gs>
              <a:gs pos="34000">
                <a:schemeClr val="accent1">
                  <a:shade val="70000"/>
                  <a:satMod val="140000"/>
                  <a:alpha val="38000"/>
                </a:schemeClr>
              </a:gs>
              <a:gs pos="70000">
                <a:schemeClr val="accent1">
                  <a:tint val="100000"/>
                  <a:shade val="90000"/>
                  <a:satMod val="140000"/>
                  <a:alpha val="38000"/>
                </a:schemeClr>
              </a:gs>
              <a:gs pos="100000">
                <a:schemeClr val="accent1">
                  <a:tint val="100000"/>
                  <a:shade val="100000"/>
                  <a:satMod val="100000"/>
                  <a:alpha val="38000"/>
                </a:schemeClr>
              </a:gs>
            </a:gsLst>
            <a:path path="circle">
              <a:fillToRect l="100000" t="100000" r="100000" b="100000"/>
            </a:path>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9" name="Rounded Rectangle 58"/>
          <p:cNvSpPr/>
          <p:nvPr/>
        </p:nvSpPr>
        <p:spPr>
          <a:xfrm>
            <a:off x="251186" y="1058462"/>
            <a:ext cx="3897482" cy="1837139"/>
          </a:xfrm>
          <a:prstGeom prst="roundRect">
            <a:avLst/>
          </a:prstGeom>
          <a:solidFill>
            <a:srgbClr val="FF0B08"/>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32631" y="-8885"/>
            <a:ext cx="8229600" cy="626660"/>
          </a:xfrm>
        </p:spPr>
        <p:txBody>
          <a:bodyPr>
            <a:noAutofit/>
          </a:bodyPr>
          <a:lstStyle/>
          <a:p>
            <a:pPr algn="ctr"/>
            <a:r>
              <a:rPr lang="en-US" sz="3600" b="1" dirty="0"/>
              <a:t>Time Critical Events</a:t>
            </a:r>
          </a:p>
        </p:txBody>
      </p:sp>
      <p:pic>
        <p:nvPicPr>
          <p:cNvPr id="31" name="Picture 30" descr="reliefoperation191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8935" y="5258200"/>
            <a:ext cx="2003268" cy="1336555"/>
          </a:xfrm>
          <a:prstGeom prst="rect">
            <a:avLst/>
          </a:prstGeom>
        </p:spPr>
      </p:pic>
      <p:pic>
        <p:nvPicPr>
          <p:cNvPr id="34" name="Picture 33" descr="20-Striking-Natural-Disasters_1_1.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2886" y="1556252"/>
            <a:ext cx="1705924" cy="1139990"/>
          </a:xfrm>
          <a:prstGeom prst="rect">
            <a:avLst/>
          </a:prstGeom>
          <a:ln>
            <a:solidFill>
              <a:srgbClr val="6E2619"/>
            </a:solidFill>
          </a:ln>
        </p:spPr>
      </p:pic>
      <p:pic>
        <p:nvPicPr>
          <p:cNvPr id="35" name="Picture 34" descr="463160a-i1.0.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308" y="1556252"/>
            <a:ext cx="1631616" cy="1154081"/>
          </a:xfrm>
          <a:prstGeom prst="rect">
            <a:avLst/>
          </a:prstGeom>
          <a:ln>
            <a:solidFill>
              <a:srgbClr val="6E2619"/>
            </a:solidFill>
          </a:ln>
        </p:spPr>
      </p:pic>
      <p:pic>
        <p:nvPicPr>
          <p:cNvPr id="37" name="Picture 36" descr="alg-pakistan-jpg.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27561" y="1436133"/>
            <a:ext cx="2005371" cy="1352957"/>
          </a:xfrm>
          <a:prstGeom prst="rect">
            <a:avLst/>
          </a:prstGeom>
          <a:ln>
            <a:solidFill>
              <a:schemeClr val="tx2">
                <a:lumMod val="50000"/>
              </a:schemeClr>
            </a:solidFill>
          </a:ln>
        </p:spPr>
      </p:pic>
      <p:sp>
        <p:nvSpPr>
          <p:cNvPr id="38" name="Right Arrow 37"/>
          <p:cNvSpPr/>
          <p:nvPr/>
        </p:nvSpPr>
        <p:spPr>
          <a:xfrm>
            <a:off x="4148668" y="1801363"/>
            <a:ext cx="586363" cy="452887"/>
          </a:xfrm>
          <a:prstGeom prst="rightArrow">
            <a:avLst/>
          </a:prstGeom>
          <a:solidFill>
            <a:srgbClr val="2F4B9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Down Arrow 38"/>
          <p:cNvSpPr/>
          <p:nvPr/>
        </p:nvSpPr>
        <p:spPr>
          <a:xfrm>
            <a:off x="5786831" y="2895601"/>
            <a:ext cx="457200" cy="437386"/>
          </a:xfrm>
          <a:prstGeom prst="downArrow">
            <a:avLst/>
          </a:prstGeom>
          <a:solidFill>
            <a:srgbClr val="2F4B9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1" name="Down Arrow 40"/>
          <p:cNvSpPr/>
          <p:nvPr/>
        </p:nvSpPr>
        <p:spPr>
          <a:xfrm>
            <a:off x="5786831" y="4561210"/>
            <a:ext cx="457200" cy="541454"/>
          </a:xfrm>
          <a:prstGeom prst="downArrow">
            <a:avLst/>
          </a:prstGeom>
          <a:solidFill>
            <a:srgbClr val="2F4B9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Left Arrow 41"/>
          <p:cNvSpPr/>
          <p:nvPr/>
        </p:nvSpPr>
        <p:spPr>
          <a:xfrm>
            <a:off x="3777580" y="5718141"/>
            <a:ext cx="649803" cy="457200"/>
          </a:xfrm>
          <a:prstGeom prst="leftArrow">
            <a:avLst/>
          </a:prstGeom>
          <a:solidFill>
            <a:srgbClr val="2F4B90"/>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TextBox 44"/>
          <p:cNvSpPr txBox="1"/>
          <p:nvPr/>
        </p:nvSpPr>
        <p:spPr>
          <a:xfrm>
            <a:off x="462579" y="1092328"/>
            <a:ext cx="3542444" cy="369332"/>
          </a:xfrm>
          <a:prstGeom prst="rect">
            <a:avLst/>
          </a:prstGeom>
          <a:noFill/>
        </p:spPr>
        <p:txBody>
          <a:bodyPr wrap="none" rtlCol="0">
            <a:spAutoFit/>
          </a:bodyPr>
          <a:lstStyle/>
          <a:p>
            <a:pPr algn="ctr"/>
            <a:r>
              <a:rPr lang="en-US" b="1" dirty="0"/>
              <a:t>Disaster events (earthquake, flood)</a:t>
            </a:r>
          </a:p>
        </p:txBody>
      </p:sp>
      <p:sp>
        <p:nvSpPr>
          <p:cNvPr id="46" name="TextBox 45"/>
          <p:cNvSpPr txBox="1"/>
          <p:nvPr/>
        </p:nvSpPr>
        <p:spPr>
          <a:xfrm>
            <a:off x="4768899" y="1064517"/>
            <a:ext cx="4182201" cy="369332"/>
          </a:xfrm>
          <a:prstGeom prst="rect">
            <a:avLst/>
          </a:prstGeom>
          <a:noFill/>
        </p:spPr>
        <p:txBody>
          <a:bodyPr wrap="square" rtlCol="0">
            <a:spAutoFit/>
          </a:bodyPr>
          <a:lstStyle/>
          <a:p>
            <a:pPr algn="ctr"/>
            <a:r>
              <a:rPr lang="en-US" b="1" dirty="0"/>
              <a:t>Urgent needs for affected people</a:t>
            </a:r>
          </a:p>
        </p:txBody>
      </p:sp>
      <p:sp>
        <p:nvSpPr>
          <p:cNvPr id="57" name="Rounded Rectangle 56"/>
          <p:cNvSpPr/>
          <p:nvPr/>
        </p:nvSpPr>
        <p:spPr>
          <a:xfrm>
            <a:off x="4564533" y="3316054"/>
            <a:ext cx="3005382" cy="1245156"/>
          </a:xfrm>
          <a:prstGeom prst="roundRect">
            <a:avLst/>
          </a:prstGeom>
          <a:gradFill flip="none" rotWithShape="1">
            <a:gsLst>
              <a:gs pos="0">
                <a:schemeClr val="accent1">
                  <a:shade val="70000"/>
                  <a:satMod val="150000"/>
                  <a:alpha val="53000"/>
                </a:schemeClr>
              </a:gs>
              <a:gs pos="34000">
                <a:schemeClr val="accent1">
                  <a:shade val="70000"/>
                  <a:satMod val="140000"/>
                  <a:alpha val="53000"/>
                </a:schemeClr>
              </a:gs>
              <a:gs pos="70000">
                <a:schemeClr val="accent1">
                  <a:tint val="100000"/>
                  <a:shade val="90000"/>
                  <a:satMod val="140000"/>
                  <a:alpha val="53000"/>
                </a:schemeClr>
              </a:gs>
              <a:gs pos="100000">
                <a:schemeClr val="accent1">
                  <a:tint val="100000"/>
                  <a:shade val="100000"/>
                  <a:satMod val="100000"/>
                  <a:alpha val="53000"/>
                </a:schemeClr>
              </a:gs>
            </a:gsLst>
            <a:path path="circle">
              <a:fillToRect l="100000" t="100000" r="100000" b="100000"/>
            </a:path>
            <a:tileRect/>
          </a:gradFill>
          <a:ln w="57150">
            <a:solidFill>
              <a:srgbClr val="C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Multidocument 35"/>
          <p:cNvSpPr/>
          <p:nvPr/>
        </p:nvSpPr>
        <p:spPr>
          <a:xfrm>
            <a:off x="4723129" y="3704536"/>
            <a:ext cx="728567" cy="698967"/>
          </a:xfrm>
          <a:prstGeom prst="flowChartMultidocument">
            <a:avLst/>
          </a:prstGeom>
          <a:solidFill>
            <a:schemeClr val="bg1">
              <a:lumMod val="8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Info.</a:t>
            </a:r>
          </a:p>
        </p:txBody>
      </p:sp>
      <p:sp>
        <p:nvSpPr>
          <p:cNvPr id="43" name="Multidocument 42"/>
          <p:cNvSpPr/>
          <p:nvPr/>
        </p:nvSpPr>
        <p:spPr>
          <a:xfrm>
            <a:off x="5643476" y="3704536"/>
            <a:ext cx="728567" cy="698967"/>
          </a:xfrm>
          <a:prstGeom prst="flowChartMultidocument">
            <a:avLst/>
          </a:prstGeom>
          <a:solidFill>
            <a:schemeClr val="bg1">
              <a:lumMod val="8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Info.</a:t>
            </a:r>
          </a:p>
        </p:txBody>
      </p:sp>
      <p:sp>
        <p:nvSpPr>
          <p:cNvPr id="44" name="Multidocument 43"/>
          <p:cNvSpPr/>
          <p:nvPr/>
        </p:nvSpPr>
        <p:spPr>
          <a:xfrm>
            <a:off x="6559108" y="3704536"/>
            <a:ext cx="728567" cy="698967"/>
          </a:xfrm>
          <a:prstGeom prst="flowChartMultidocument">
            <a:avLst/>
          </a:prstGeom>
          <a:solidFill>
            <a:schemeClr val="bg1">
              <a:lumMod val="85000"/>
            </a:schemeClr>
          </a:solidFill>
          <a:ln>
            <a:solidFill>
              <a:schemeClr val="tx1">
                <a:lumMod val="65000"/>
                <a:lumOff val="3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tx1"/>
                </a:solidFill>
              </a:rPr>
              <a:t>Info.</a:t>
            </a:r>
          </a:p>
        </p:txBody>
      </p:sp>
      <p:sp>
        <p:nvSpPr>
          <p:cNvPr id="47" name="TextBox 46"/>
          <p:cNvSpPr txBox="1"/>
          <p:nvPr/>
        </p:nvSpPr>
        <p:spPr>
          <a:xfrm>
            <a:off x="5007932" y="3315288"/>
            <a:ext cx="2284792" cy="369332"/>
          </a:xfrm>
          <a:prstGeom prst="rect">
            <a:avLst/>
          </a:prstGeom>
          <a:noFill/>
        </p:spPr>
        <p:txBody>
          <a:bodyPr wrap="none" rtlCol="0">
            <a:spAutoFit/>
          </a:bodyPr>
          <a:lstStyle/>
          <a:p>
            <a:pPr algn="ctr"/>
            <a:r>
              <a:rPr lang="en-US" b="1" dirty="0">
                <a:solidFill>
                  <a:srgbClr val="0000FF"/>
                </a:solidFill>
              </a:rPr>
              <a:t>Information gathering</a:t>
            </a:r>
          </a:p>
        </p:txBody>
      </p:sp>
      <p:sp>
        <p:nvSpPr>
          <p:cNvPr id="51" name="TextBox 50"/>
          <p:cNvSpPr txBox="1"/>
          <p:nvPr/>
        </p:nvSpPr>
        <p:spPr>
          <a:xfrm>
            <a:off x="1966033" y="3437838"/>
            <a:ext cx="2590039" cy="923330"/>
          </a:xfrm>
          <a:prstGeom prst="rect">
            <a:avLst/>
          </a:prstGeom>
          <a:noFill/>
        </p:spPr>
        <p:txBody>
          <a:bodyPr wrap="square" rtlCol="0">
            <a:spAutoFit/>
          </a:bodyPr>
          <a:lstStyle/>
          <a:p>
            <a:pPr algn="ctr"/>
            <a:r>
              <a:rPr lang="en-US" dirty="0"/>
              <a:t>Information gathering in real-time is the most challenging part</a:t>
            </a:r>
          </a:p>
        </p:txBody>
      </p:sp>
      <p:sp>
        <p:nvSpPr>
          <p:cNvPr id="52" name="TextBox 51"/>
          <p:cNvSpPr txBox="1"/>
          <p:nvPr/>
        </p:nvSpPr>
        <p:spPr>
          <a:xfrm>
            <a:off x="1631196" y="4901503"/>
            <a:ext cx="2051115" cy="369332"/>
          </a:xfrm>
          <a:prstGeom prst="rect">
            <a:avLst/>
          </a:prstGeom>
          <a:noFill/>
        </p:spPr>
        <p:txBody>
          <a:bodyPr wrap="square" rtlCol="0">
            <a:spAutoFit/>
          </a:bodyPr>
          <a:lstStyle/>
          <a:p>
            <a:pPr algn="ctr"/>
            <a:r>
              <a:rPr lang="en-US" b="1" dirty="0"/>
              <a:t>Relief operations</a:t>
            </a:r>
          </a:p>
        </p:txBody>
      </p:sp>
      <p:sp>
        <p:nvSpPr>
          <p:cNvPr id="54" name="TextBox 53"/>
          <p:cNvSpPr txBox="1"/>
          <p:nvPr/>
        </p:nvSpPr>
        <p:spPr>
          <a:xfrm>
            <a:off x="6973625" y="1504141"/>
            <a:ext cx="1977475" cy="1169551"/>
          </a:xfrm>
          <a:prstGeom prst="rect">
            <a:avLst/>
          </a:prstGeom>
          <a:noFill/>
        </p:spPr>
        <p:txBody>
          <a:bodyPr wrap="square" rtlCol="0">
            <a:spAutoFit/>
          </a:bodyPr>
          <a:lstStyle/>
          <a:p>
            <a:pPr marL="171450" indent="-171450">
              <a:buFontTx/>
              <a:buChar char="-"/>
            </a:pPr>
            <a:r>
              <a:rPr lang="en-US" sz="1400" b="1" dirty="0"/>
              <a:t>Food, water</a:t>
            </a:r>
          </a:p>
          <a:p>
            <a:pPr marL="171450" indent="-171450">
              <a:buFontTx/>
              <a:buChar char="-"/>
            </a:pPr>
            <a:r>
              <a:rPr lang="en-US" sz="1400" b="1" dirty="0"/>
              <a:t>Shelter</a:t>
            </a:r>
          </a:p>
          <a:p>
            <a:pPr marL="171450" indent="-171450">
              <a:buFontTx/>
              <a:buChar char="-"/>
            </a:pPr>
            <a:r>
              <a:rPr lang="en-US" sz="1400" b="1" dirty="0"/>
              <a:t>Medical assistance</a:t>
            </a:r>
          </a:p>
          <a:p>
            <a:pPr marL="171450" indent="-171450">
              <a:buFontTx/>
              <a:buChar char="-"/>
            </a:pPr>
            <a:r>
              <a:rPr lang="en-US" sz="1400" b="1" dirty="0"/>
              <a:t>Donations</a:t>
            </a:r>
          </a:p>
          <a:p>
            <a:pPr marL="171450" indent="-171450">
              <a:buFontTx/>
              <a:buChar char="-"/>
            </a:pPr>
            <a:r>
              <a:rPr lang="is-IS" sz="1400" b="1" dirty="0"/>
              <a:t>Service and utilities</a:t>
            </a:r>
            <a:endParaRPr lang="en-US" sz="1400" b="1" dirty="0"/>
          </a:p>
        </p:txBody>
      </p:sp>
      <p:grpSp>
        <p:nvGrpSpPr>
          <p:cNvPr id="63" name="Group 62"/>
          <p:cNvGrpSpPr/>
          <p:nvPr/>
        </p:nvGrpSpPr>
        <p:grpSpPr>
          <a:xfrm>
            <a:off x="4521201" y="5794344"/>
            <a:ext cx="3820996" cy="866029"/>
            <a:chOff x="4453465" y="5811278"/>
            <a:chExt cx="3820996" cy="866029"/>
          </a:xfrm>
        </p:grpSpPr>
        <p:pic>
          <p:nvPicPr>
            <p:cNvPr id="32" name="Picture 31" descr="imgres.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27034" y="5811278"/>
              <a:ext cx="929884" cy="866029"/>
            </a:xfrm>
            <a:prstGeom prst="rect">
              <a:avLst/>
            </a:prstGeom>
          </p:spPr>
        </p:pic>
        <p:pic>
          <p:nvPicPr>
            <p:cNvPr id="40" name="Picture 39" descr="UN-OCHA-Logo_hor-blu660.jpg"/>
            <p:cNvPicPr>
              <a:picLocks noChangeAspect="1"/>
            </p:cNvPicPr>
            <p:nvPr/>
          </p:nvPicPr>
          <p:blipFill rotWithShape="1">
            <a:blip r:embed="rId8">
              <a:extLst>
                <a:ext uri="{28A0092B-C50C-407E-A947-70E740481C1C}">
                  <a14:useLocalDpi xmlns:a14="http://schemas.microsoft.com/office/drawing/2010/main" val="0"/>
                </a:ext>
              </a:extLst>
            </a:blip>
            <a:srcRect l="7337" t="7463" r="7037" b="13669"/>
            <a:stretch/>
          </p:blipFill>
          <p:spPr>
            <a:xfrm>
              <a:off x="4453465" y="5920123"/>
              <a:ext cx="1679504" cy="460994"/>
            </a:xfrm>
            <a:prstGeom prst="rect">
              <a:avLst/>
            </a:prstGeom>
          </p:spPr>
        </p:pic>
        <p:pic>
          <p:nvPicPr>
            <p:cNvPr id="55" name="Picture 54" descr="OEMSuffolk_Logo.gif"/>
            <p:cNvPicPr>
              <a:picLocks noChangeAspect="1"/>
            </p:cNvPicPr>
            <p:nvPr/>
          </p:nvPicPr>
          <p:blipFill rotWithShape="1">
            <a:blip r:embed="rId9">
              <a:extLst>
                <a:ext uri="{28A0092B-C50C-407E-A947-70E740481C1C}">
                  <a14:useLocalDpi xmlns:a14="http://schemas.microsoft.com/office/drawing/2010/main" val="0"/>
                </a:ext>
              </a:extLst>
            </a:blip>
            <a:srcRect t="11651" b="21790"/>
            <a:stretch/>
          </p:blipFill>
          <p:spPr>
            <a:xfrm>
              <a:off x="7842376" y="5876501"/>
              <a:ext cx="432085" cy="504616"/>
            </a:xfrm>
            <a:prstGeom prst="rect">
              <a:avLst/>
            </a:prstGeom>
          </p:spPr>
        </p:pic>
        <p:pic>
          <p:nvPicPr>
            <p:cNvPr id="56" name="Picture 55" descr="imgres.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073551" y="5891082"/>
              <a:ext cx="668469" cy="683525"/>
            </a:xfrm>
            <a:prstGeom prst="rect">
              <a:avLst/>
            </a:prstGeom>
          </p:spPr>
        </p:pic>
      </p:grpSp>
      <p:sp>
        <p:nvSpPr>
          <p:cNvPr id="49" name="TextBox 48"/>
          <p:cNvSpPr txBox="1"/>
          <p:nvPr/>
        </p:nvSpPr>
        <p:spPr>
          <a:xfrm>
            <a:off x="4547431" y="5089126"/>
            <a:ext cx="3794498" cy="784830"/>
          </a:xfrm>
          <a:prstGeom prst="rect">
            <a:avLst/>
          </a:prstGeom>
          <a:noFill/>
        </p:spPr>
        <p:txBody>
          <a:bodyPr wrap="square" rtlCol="0">
            <a:spAutoFit/>
          </a:bodyPr>
          <a:lstStyle/>
          <a:p>
            <a:pPr algn="ctr"/>
            <a:r>
              <a:rPr lang="en-US" sz="1500" b="1" dirty="0"/>
              <a:t>Humanitarian organizations and local administration need information to help and launch response</a:t>
            </a:r>
          </a:p>
        </p:txBody>
      </p:sp>
      <p:pic>
        <p:nvPicPr>
          <p:cNvPr id="33" name="Picture 32">
            <a:extLst>
              <a:ext uri="{FF2B5EF4-FFF2-40B4-BE49-F238E27FC236}">
                <a16:creationId xmlns:a16="http://schemas.microsoft.com/office/drawing/2014/main" id="{A2FD7FD2-BB39-2B44-9694-124179BEB867}"/>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687074" y="3617576"/>
            <a:ext cx="1319897" cy="642112"/>
          </a:xfrm>
          <a:prstGeom prst="rect">
            <a:avLst/>
          </a:prstGeom>
        </p:spPr>
      </p:pic>
    </p:spTree>
    <p:extLst>
      <p:ext uri="{BB962C8B-B14F-4D97-AF65-F5344CB8AC3E}">
        <p14:creationId xmlns:p14="http://schemas.microsoft.com/office/powerpoint/2010/main" val="300211615"/>
      </p:ext>
    </p:extLst>
  </p:cSld>
  <p:clrMapOvr>
    <a:masterClrMapping/>
  </p:clrMapOvr>
  <mc:AlternateContent xmlns:mc="http://schemas.openxmlformats.org/markup-compatibility/2006" xmlns:p14="http://schemas.microsoft.com/office/powerpoint/2010/main">
    <mc:Choice Requires="p14">
      <p:transition spd="slow" p14:dur="2000" advTm="47396"/>
    </mc:Choice>
    <mc:Fallback xmlns="">
      <p:transition spd="slow" advTm="47396"/>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1787" y="1002149"/>
            <a:ext cx="8245279" cy="612059"/>
          </a:xfrm>
        </p:spPr>
        <p:txBody>
          <a:bodyPr>
            <a:normAutofit/>
          </a:bodyPr>
          <a:lstStyle/>
          <a:p>
            <a:r>
              <a:rPr lang="en-US" b="1" dirty="0"/>
              <a:t>Semi-Supervised component: </a:t>
            </a:r>
            <a:r>
              <a:rPr lang="en-US" b="1" dirty="0">
                <a:solidFill>
                  <a:srgbClr val="800000"/>
                </a:solidFill>
              </a:rPr>
              <a:t>Loss function</a:t>
            </a:r>
          </a:p>
          <a:p>
            <a:pPr lvl="1"/>
            <a:endParaRPr lang="en-US" sz="2400" i="1" dirty="0"/>
          </a:p>
          <a:p>
            <a:pPr lvl="1"/>
            <a:endParaRPr lang="en-US" sz="2400" i="1" dirty="0"/>
          </a:p>
          <a:p>
            <a:pPr lvl="1"/>
            <a:endParaRPr lang="en-US" sz="1800" dirty="0"/>
          </a:p>
        </p:txBody>
      </p:sp>
      <p:sp>
        <p:nvSpPr>
          <p:cNvPr id="11" name="Title 10"/>
          <p:cNvSpPr>
            <a:spLocks noGrp="1"/>
          </p:cNvSpPr>
          <p:nvPr>
            <p:ph type="title"/>
          </p:nvPr>
        </p:nvSpPr>
        <p:spPr>
          <a:xfrm>
            <a:off x="457200" y="6728"/>
            <a:ext cx="8229600" cy="990600"/>
          </a:xfrm>
        </p:spPr>
        <p:txBody>
          <a:bodyPr>
            <a:normAutofit fontScale="90000"/>
          </a:bodyPr>
          <a:lstStyle/>
          <a:p>
            <a:r>
              <a:rPr lang="en-US" sz="4000" b="1" dirty="0"/>
              <a:t>Graph based Semi-Supervised Learning</a:t>
            </a:r>
            <a:endParaRPr lang="en-US" dirty="0"/>
          </a:p>
        </p:txBody>
      </p:sp>
      <p:pic>
        <p:nvPicPr>
          <p:cNvPr id="17" name="Picture 16">
            <a:extLst>
              <a:ext uri="{FF2B5EF4-FFF2-40B4-BE49-F238E27FC236}">
                <a16:creationId xmlns:a16="http://schemas.microsoft.com/office/drawing/2014/main" id="{1D0DE7F5-4441-294C-A998-6A8BD5355D8D}"/>
              </a:ext>
            </a:extLst>
          </p:cNvPr>
          <p:cNvPicPr>
            <a:picLocks noChangeAspect="1"/>
          </p:cNvPicPr>
          <p:nvPr/>
        </p:nvPicPr>
        <p:blipFill>
          <a:blip r:embed="rId4"/>
          <a:stretch>
            <a:fillRect/>
          </a:stretch>
        </p:blipFill>
        <p:spPr>
          <a:xfrm>
            <a:off x="1552447" y="1644820"/>
            <a:ext cx="4716695" cy="475997"/>
          </a:xfrm>
          <a:prstGeom prst="rect">
            <a:avLst/>
          </a:prstGeom>
        </p:spPr>
      </p:pic>
      <p:grpSp>
        <p:nvGrpSpPr>
          <p:cNvPr id="9" name="Group 8">
            <a:extLst>
              <a:ext uri="{FF2B5EF4-FFF2-40B4-BE49-F238E27FC236}">
                <a16:creationId xmlns:a16="http://schemas.microsoft.com/office/drawing/2014/main" id="{EBA3F266-2438-D643-85C3-00B255847A8B}"/>
              </a:ext>
            </a:extLst>
          </p:cNvPr>
          <p:cNvGrpSpPr/>
          <p:nvPr/>
        </p:nvGrpSpPr>
        <p:grpSpPr>
          <a:xfrm>
            <a:off x="1264022" y="2464919"/>
            <a:ext cx="7705172" cy="1717117"/>
            <a:chOff x="1327544" y="5181225"/>
            <a:chExt cx="6140056" cy="1217832"/>
          </a:xfrm>
        </p:grpSpPr>
        <p:sp>
          <p:nvSpPr>
            <p:cNvPr id="10" name="Rounded Rectangle 9">
              <a:extLst>
                <a:ext uri="{FF2B5EF4-FFF2-40B4-BE49-F238E27FC236}">
                  <a16:creationId xmlns:a16="http://schemas.microsoft.com/office/drawing/2014/main" id="{C94AB63C-C582-8F44-B02E-1983C96B83B9}"/>
                </a:ext>
              </a:extLst>
            </p:cNvPr>
            <p:cNvSpPr/>
            <p:nvPr/>
          </p:nvSpPr>
          <p:spPr>
            <a:xfrm>
              <a:off x="1327544" y="5181225"/>
              <a:ext cx="5349734" cy="1217832"/>
            </a:xfrm>
            <a:prstGeom prst="roundRect">
              <a:avLst/>
            </a:prstGeom>
            <a:gradFill flip="none" rotWithShape="1">
              <a:gsLst>
                <a:gs pos="0">
                  <a:schemeClr val="accent1">
                    <a:shade val="70000"/>
                    <a:satMod val="150000"/>
                    <a:alpha val="21000"/>
                  </a:schemeClr>
                </a:gs>
                <a:gs pos="34000">
                  <a:schemeClr val="accent1">
                    <a:shade val="70000"/>
                    <a:satMod val="140000"/>
                    <a:alpha val="21000"/>
                  </a:schemeClr>
                </a:gs>
                <a:gs pos="70000">
                  <a:schemeClr val="accent1">
                    <a:tint val="100000"/>
                    <a:shade val="90000"/>
                    <a:satMod val="140000"/>
                    <a:alpha val="21000"/>
                  </a:schemeClr>
                </a:gs>
                <a:gs pos="100000">
                  <a:schemeClr val="accent1">
                    <a:tint val="100000"/>
                    <a:shade val="100000"/>
                    <a:satMod val="100000"/>
                    <a:alpha val="21000"/>
                  </a:schemeClr>
                </a:gs>
              </a:gsLst>
              <a:path path="circle">
                <a:fillToRect l="100000" t="100000" r="100000" b="100000"/>
              </a:path>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2" name="Object 11">
              <a:extLst>
                <a:ext uri="{FF2B5EF4-FFF2-40B4-BE49-F238E27FC236}">
                  <a16:creationId xmlns:a16="http://schemas.microsoft.com/office/drawing/2014/main" id="{FA1DAA5C-D8BD-A845-8C97-52C0E57ABBFF}"/>
                </a:ext>
              </a:extLst>
            </p:cNvPr>
            <p:cNvGraphicFramePr>
              <a:graphicFrameLocks noChangeAspect="1"/>
            </p:cNvGraphicFramePr>
            <p:nvPr>
              <p:extLst>
                <p:ext uri="{D42A27DB-BD31-4B8C-83A1-F6EECF244321}">
                  <p14:modId xmlns:p14="http://schemas.microsoft.com/office/powerpoint/2010/main" val="3402581744"/>
                </p:ext>
              </p:extLst>
            </p:nvPr>
          </p:nvGraphicFramePr>
          <p:xfrm>
            <a:off x="1461238" y="5291790"/>
            <a:ext cx="819319" cy="242089"/>
          </p:xfrm>
          <a:graphic>
            <a:graphicData uri="http://schemas.openxmlformats.org/presentationml/2006/ole">
              <mc:AlternateContent xmlns:mc="http://schemas.openxmlformats.org/markup-compatibility/2006">
                <mc:Choice xmlns:v="urn:schemas-microsoft-com:vml" Requires="v">
                  <p:oleObj spid="_x0000_s50300" name="Equation" r:id="rId5" imgW="698500" imgH="203200" progId="Equation.3">
                    <p:embed/>
                  </p:oleObj>
                </mc:Choice>
                <mc:Fallback>
                  <p:oleObj name="Equation" r:id="rId5" imgW="698500" imgH="203200" progId="Equation.3">
                    <p:embed/>
                    <p:pic>
                      <p:nvPicPr>
                        <p:cNvPr id="12" name="Object 11">
                          <a:extLst>
                            <a:ext uri="{FF2B5EF4-FFF2-40B4-BE49-F238E27FC236}">
                              <a16:creationId xmlns:a16="http://schemas.microsoft.com/office/drawing/2014/main" id="{A0A70E2D-E2F4-4C41-A4C6-3F510CA50E41}"/>
                            </a:ext>
                          </a:extLst>
                        </p:cNvPr>
                        <p:cNvPicPr/>
                        <p:nvPr/>
                      </p:nvPicPr>
                      <p:blipFill>
                        <a:blip r:embed="rId6"/>
                        <a:stretch>
                          <a:fillRect/>
                        </a:stretch>
                      </p:blipFill>
                      <p:spPr>
                        <a:xfrm>
                          <a:off x="1461238" y="5291790"/>
                          <a:ext cx="819319" cy="242089"/>
                        </a:xfrm>
                        <a:prstGeom prst="rect">
                          <a:avLst/>
                        </a:prstGeom>
                      </p:spPr>
                    </p:pic>
                  </p:oleObj>
                </mc:Fallback>
              </mc:AlternateContent>
            </a:graphicData>
          </a:graphic>
        </p:graphicFrame>
        <p:sp>
          <p:nvSpPr>
            <p:cNvPr id="13" name="TextBox 12">
              <a:extLst>
                <a:ext uri="{FF2B5EF4-FFF2-40B4-BE49-F238E27FC236}">
                  <a16:creationId xmlns:a16="http://schemas.microsoft.com/office/drawing/2014/main" id="{D394D179-8E46-334D-A2EA-34C6CCEF85F8}"/>
                </a:ext>
              </a:extLst>
            </p:cNvPr>
            <p:cNvSpPr txBox="1"/>
            <p:nvPr/>
          </p:nvSpPr>
          <p:spPr>
            <a:xfrm>
              <a:off x="2316399" y="5219325"/>
              <a:ext cx="5151201" cy="307881"/>
            </a:xfrm>
            <a:prstGeom prst="rect">
              <a:avLst/>
            </a:prstGeom>
            <a:noFill/>
          </p:spPr>
          <p:txBody>
            <a:bodyPr wrap="square" rtlCol="0">
              <a:spAutoFit/>
            </a:bodyPr>
            <a:lstStyle/>
            <a:p>
              <a:r>
                <a:rPr lang="en-US" sz="2000" dirty="0"/>
                <a:t>Convolution filters and dense layer parameters</a:t>
              </a:r>
            </a:p>
          </p:txBody>
        </p:sp>
        <p:graphicFrame>
          <p:nvGraphicFramePr>
            <p:cNvPr id="14" name="Object 13">
              <a:extLst>
                <a:ext uri="{FF2B5EF4-FFF2-40B4-BE49-F238E27FC236}">
                  <a16:creationId xmlns:a16="http://schemas.microsoft.com/office/drawing/2014/main" id="{B14A6632-C7C3-D944-923F-3EF6C8E8066D}"/>
                </a:ext>
              </a:extLst>
            </p:cNvPr>
            <p:cNvGraphicFramePr>
              <a:graphicFrameLocks noChangeAspect="1"/>
            </p:cNvGraphicFramePr>
            <p:nvPr>
              <p:extLst>
                <p:ext uri="{D42A27DB-BD31-4B8C-83A1-F6EECF244321}">
                  <p14:modId xmlns:p14="http://schemas.microsoft.com/office/powerpoint/2010/main" val="1616282203"/>
                </p:ext>
              </p:extLst>
            </p:nvPr>
          </p:nvGraphicFramePr>
          <p:xfrm>
            <a:off x="1461238" y="5678332"/>
            <a:ext cx="879060" cy="258763"/>
          </p:xfrm>
          <a:graphic>
            <a:graphicData uri="http://schemas.openxmlformats.org/presentationml/2006/ole">
              <mc:AlternateContent xmlns:mc="http://schemas.openxmlformats.org/markup-compatibility/2006">
                <mc:Choice xmlns:v="urn:schemas-microsoft-com:vml" Requires="v">
                  <p:oleObj spid="_x0000_s50301" name="Equation" r:id="rId7" imgW="749300" imgH="215900" progId="Equation.3">
                    <p:embed/>
                  </p:oleObj>
                </mc:Choice>
                <mc:Fallback>
                  <p:oleObj name="Equation" r:id="rId7" imgW="749300" imgH="215900" progId="Equation.3">
                    <p:embed/>
                    <p:pic>
                      <p:nvPicPr>
                        <p:cNvPr id="14" name="Object 13">
                          <a:extLst>
                            <a:ext uri="{FF2B5EF4-FFF2-40B4-BE49-F238E27FC236}">
                              <a16:creationId xmlns:a16="http://schemas.microsoft.com/office/drawing/2014/main" id="{7E7DF2F9-B795-A340-BEFB-23558190D5B6}"/>
                            </a:ext>
                          </a:extLst>
                        </p:cNvPr>
                        <p:cNvPicPr/>
                        <p:nvPr/>
                      </p:nvPicPr>
                      <p:blipFill>
                        <a:blip r:embed="rId8"/>
                        <a:stretch>
                          <a:fillRect/>
                        </a:stretch>
                      </p:blipFill>
                      <p:spPr>
                        <a:xfrm>
                          <a:off x="1461238" y="5678332"/>
                          <a:ext cx="879060" cy="258763"/>
                        </a:xfrm>
                        <a:prstGeom prst="rect">
                          <a:avLst/>
                        </a:prstGeom>
                      </p:spPr>
                    </p:pic>
                  </p:oleObj>
                </mc:Fallback>
              </mc:AlternateContent>
            </a:graphicData>
          </a:graphic>
        </p:graphicFrame>
        <p:sp>
          <p:nvSpPr>
            <p:cNvPr id="15" name="TextBox 14">
              <a:extLst>
                <a:ext uri="{FF2B5EF4-FFF2-40B4-BE49-F238E27FC236}">
                  <a16:creationId xmlns:a16="http://schemas.microsoft.com/office/drawing/2014/main" id="{B5150DE9-7695-0B47-8D94-2B0D54DC3D83}"/>
                </a:ext>
              </a:extLst>
            </p:cNvPr>
            <p:cNvSpPr txBox="1"/>
            <p:nvPr/>
          </p:nvSpPr>
          <p:spPr>
            <a:xfrm>
              <a:off x="2316399" y="5625725"/>
              <a:ext cx="4328735" cy="307881"/>
            </a:xfrm>
            <a:prstGeom prst="rect">
              <a:avLst/>
            </a:prstGeom>
            <a:noFill/>
          </p:spPr>
          <p:txBody>
            <a:bodyPr wrap="square" rtlCol="0">
              <a:spAutoFit/>
            </a:bodyPr>
            <a:lstStyle/>
            <a:p>
              <a:r>
                <a:rPr lang="en-US" sz="2000" dirty="0"/>
                <a:t>Parameters specific to the supervised part</a:t>
              </a:r>
            </a:p>
          </p:txBody>
        </p:sp>
        <p:graphicFrame>
          <p:nvGraphicFramePr>
            <p:cNvPr id="16" name="Object 15">
              <a:extLst>
                <a:ext uri="{FF2B5EF4-FFF2-40B4-BE49-F238E27FC236}">
                  <a16:creationId xmlns:a16="http://schemas.microsoft.com/office/drawing/2014/main" id="{44EAFF16-D253-3B40-8E05-793E4EB414F7}"/>
                </a:ext>
              </a:extLst>
            </p:cNvPr>
            <p:cNvGraphicFramePr>
              <a:graphicFrameLocks noChangeAspect="1"/>
            </p:cNvGraphicFramePr>
            <p:nvPr>
              <p:extLst>
                <p:ext uri="{D42A27DB-BD31-4B8C-83A1-F6EECF244321}">
                  <p14:modId xmlns:p14="http://schemas.microsoft.com/office/powerpoint/2010/main" val="2342973269"/>
                </p:ext>
              </p:extLst>
            </p:nvPr>
          </p:nvGraphicFramePr>
          <p:xfrm>
            <a:off x="1461238" y="6051395"/>
            <a:ext cx="850043" cy="274637"/>
          </p:xfrm>
          <a:graphic>
            <a:graphicData uri="http://schemas.openxmlformats.org/presentationml/2006/ole">
              <mc:AlternateContent xmlns:mc="http://schemas.openxmlformats.org/markup-compatibility/2006">
                <mc:Choice xmlns:v="urn:schemas-microsoft-com:vml" Requires="v">
                  <p:oleObj spid="_x0000_s50302" name="Equation" r:id="rId9" imgW="723900" imgH="228600" progId="Equation.3">
                    <p:embed/>
                  </p:oleObj>
                </mc:Choice>
                <mc:Fallback>
                  <p:oleObj name="Equation" r:id="rId9" imgW="723900" imgH="228600" progId="Equation.3">
                    <p:embed/>
                    <p:pic>
                      <p:nvPicPr>
                        <p:cNvPr id="16" name="Object 15">
                          <a:extLst>
                            <a:ext uri="{FF2B5EF4-FFF2-40B4-BE49-F238E27FC236}">
                              <a16:creationId xmlns:a16="http://schemas.microsoft.com/office/drawing/2014/main" id="{8E99F15C-111F-7544-A6DF-CBAB88A4EB08}"/>
                            </a:ext>
                          </a:extLst>
                        </p:cNvPr>
                        <p:cNvPicPr/>
                        <p:nvPr/>
                      </p:nvPicPr>
                      <p:blipFill>
                        <a:blip r:embed="rId10"/>
                        <a:stretch>
                          <a:fillRect/>
                        </a:stretch>
                      </p:blipFill>
                      <p:spPr>
                        <a:xfrm>
                          <a:off x="1461238" y="6051395"/>
                          <a:ext cx="850043" cy="274637"/>
                        </a:xfrm>
                        <a:prstGeom prst="rect">
                          <a:avLst/>
                        </a:prstGeom>
                      </p:spPr>
                    </p:pic>
                  </p:oleObj>
                </mc:Fallback>
              </mc:AlternateContent>
            </a:graphicData>
          </a:graphic>
        </p:graphicFrame>
        <p:sp>
          <p:nvSpPr>
            <p:cNvPr id="18" name="TextBox 17">
              <a:extLst>
                <a:ext uri="{FF2B5EF4-FFF2-40B4-BE49-F238E27FC236}">
                  <a16:creationId xmlns:a16="http://schemas.microsoft.com/office/drawing/2014/main" id="{8EEA3311-7891-2849-98D5-926771EE15A6}"/>
                </a:ext>
              </a:extLst>
            </p:cNvPr>
            <p:cNvSpPr txBox="1"/>
            <p:nvPr/>
          </p:nvSpPr>
          <p:spPr>
            <a:xfrm>
              <a:off x="2316399" y="6006725"/>
              <a:ext cx="4861292" cy="307881"/>
            </a:xfrm>
            <a:prstGeom prst="rect">
              <a:avLst/>
            </a:prstGeom>
            <a:noFill/>
          </p:spPr>
          <p:txBody>
            <a:bodyPr wrap="square" rtlCol="0">
              <a:spAutoFit/>
            </a:bodyPr>
            <a:lstStyle/>
            <a:p>
              <a:r>
                <a:rPr lang="en-US" sz="2000" dirty="0"/>
                <a:t>Parameters specific to the semi-supervised part</a:t>
              </a:r>
            </a:p>
          </p:txBody>
        </p:sp>
      </p:grpSp>
    </p:spTree>
    <p:extLst>
      <p:ext uri="{BB962C8B-B14F-4D97-AF65-F5344CB8AC3E}">
        <p14:creationId xmlns:p14="http://schemas.microsoft.com/office/powerpoint/2010/main" val="2652388402"/>
      </p:ext>
    </p:extLst>
  </p:cSld>
  <p:clrMapOvr>
    <a:masterClrMapping/>
  </p:clrMapOvr>
  <mc:AlternateContent xmlns:mc="http://schemas.openxmlformats.org/markup-compatibility/2006" xmlns:p14="http://schemas.microsoft.com/office/powerpoint/2010/main">
    <mc:Choice Requires="p14">
      <p:transition spd="slow" p14:dur="2000" advTm="52152"/>
    </mc:Choice>
    <mc:Fallback xmlns="">
      <p:transition xmlns:p14="http://schemas.microsoft.com/office/powerpoint/2010/main" spd="slow" advTm="52152"/>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947" y="-6217"/>
            <a:ext cx="8229600" cy="1075924"/>
          </a:xfrm>
        </p:spPr>
        <p:txBody>
          <a:bodyPr>
            <a:noAutofit/>
          </a:bodyPr>
          <a:lstStyle/>
          <a:p>
            <a:pPr algn="ctr"/>
            <a:r>
              <a:rPr lang="en-US" sz="3600" b="1" dirty="0"/>
              <a:t>Domain Adaptation with Adversarial Training and Graph Embeddings</a:t>
            </a:r>
          </a:p>
        </p:txBody>
      </p:sp>
      <p:grpSp>
        <p:nvGrpSpPr>
          <p:cNvPr id="7" name="Group 6"/>
          <p:cNvGrpSpPr/>
          <p:nvPr/>
        </p:nvGrpSpPr>
        <p:grpSpPr>
          <a:xfrm>
            <a:off x="1131592" y="1288809"/>
            <a:ext cx="7238016" cy="4756550"/>
            <a:chOff x="457200" y="2009014"/>
            <a:chExt cx="7238016" cy="4756550"/>
          </a:xfrm>
        </p:grpSpPr>
        <p:sp>
          <p:nvSpPr>
            <p:cNvPr id="8" name="Freeform 7"/>
            <p:cNvSpPr/>
            <p:nvPr/>
          </p:nvSpPr>
          <p:spPr>
            <a:xfrm>
              <a:off x="4229100" y="5626100"/>
              <a:ext cx="2540000" cy="560011"/>
            </a:xfrm>
            <a:custGeom>
              <a:avLst/>
              <a:gdLst>
                <a:gd name="connsiteX0" fmla="*/ 2540000 w 2540000"/>
                <a:gd name="connsiteY0" fmla="*/ 0 h 560011"/>
                <a:gd name="connsiteX1" fmla="*/ 2425700 w 2540000"/>
                <a:gd name="connsiteY1" fmla="*/ 273050 h 560011"/>
                <a:gd name="connsiteX2" fmla="*/ 2273300 w 2540000"/>
                <a:gd name="connsiteY2" fmla="*/ 488950 h 560011"/>
                <a:gd name="connsiteX3" fmla="*/ 2076450 w 2540000"/>
                <a:gd name="connsiteY3" fmla="*/ 533400 h 560011"/>
                <a:gd name="connsiteX4" fmla="*/ 1104900 w 2540000"/>
                <a:gd name="connsiteY4" fmla="*/ 558800 h 560011"/>
                <a:gd name="connsiteX5" fmla="*/ 482600 w 2540000"/>
                <a:gd name="connsiteY5" fmla="*/ 495300 h 560011"/>
                <a:gd name="connsiteX6" fmla="*/ 0 w 2540000"/>
                <a:gd name="connsiteY6" fmla="*/ 165100 h 560011"/>
                <a:gd name="connsiteX7" fmla="*/ 0 w 2540000"/>
                <a:gd name="connsiteY7" fmla="*/ 165100 h 560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0000" h="560011">
                  <a:moveTo>
                    <a:pt x="2540000" y="0"/>
                  </a:moveTo>
                  <a:cubicBezTo>
                    <a:pt x="2505075" y="95779"/>
                    <a:pt x="2470150" y="191558"/>
                    <a:pt x="2425700" y="273050"/>
                  </a:cubicBezTo>
                  <a:cubicBezTo>
                    <a:pt x="2381250" y="354542"/>
                    <a:pt x="2331508" y="445558"/>
                    <a:pt x="2273300" y="488950"/>
                  </a:cubicBezTo>
                  <a:cubicBezTo>
                    <a:pt x="2215092" y="532342"/>
                    <a:pt x="2271183" y="521758"/>
                    <a:pt x="2076450" y="533400"/>
                  </a:cubicBezTo>
                  <a:cubicBezTo>
                    <a:pt x="1881717" y="545042"/>
                    <a:pt x="1370542" y="565150"/>
                    <a:pt x="1104900" y="558800"/>
                  </a:cubicBezTo>
                  <a:cubicBezTo>
                    <a:pt x="839258" y="552450"/>
                    <a:pt x="666750" y="560917"/>
                    <a:pt x="482600" y="495300"/>
                  </a:cubicBezTo>
                  <a:cubicBezTo>
                    <a:pt x="298450" y="429683"/>
                    <a:pt x="0" y="165100"/>
                    <a:pt x="0" y="165100"/>
                  </a:cubicBezTo>
                  <a:lnTo>
                    <a:pt x="0" y="165100"/>
                  </a:lnTo>
                </a:path>
              </a:pathLst>
            </a:cu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Freeform 8"/>
            <p:cNvSpPr/>
            <p:nvPr/>
          </p:nvSpPr>
          <p:spPr>
            <a:xfrm>
              <a:off x="1471877" y="5731212"/>
              <a:ext cx="2683475" cy="372411"/>
            </a:xfrm>
            <a:custGeom>
              <a:avLst/>
              <a:gdLst>
                <a:gd name="connsiteX0" fmla="*/ 2724337 w 2731667"/>
                <a:gd name="connsiteY0" fmla="*/ 0 h 400197"/>
                <a:gd name="connsiteX1" fmla="*/ 2444937 w 2731667"/>
                <a:gd name="connsiteY1" fmla="*/ 361950 h 400197"/>
                <a:gd name="connsiteX2" fmla="*/ 851087 w 2731667"/>
                <a:gd name="connsiteY2" fmla="*/ 387350 h 400197"/>
                <a:gd name="connsiteX3" fmla="*/ 470087 w 2731667"/>
                <a:gd name="connsiteY3" fmla="*/ 342900 h 400197"/>
                <a:gd name="connsiteX4" fmla="*/ 44637 w 2731667"/>
                <a:gd name="connsiteY4" fmla="*/ 88900 h 400197"/>
                <a:gd name="connsiteX5" fmla="*/ 12887 w 2731667"/>
                <a:gd name="connsiteY5" fmla="*/ 63500 h 400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31667" h="400197">
                  <a:moveTo>
                    <a:pt x="2724337" y="0"/>
                  </a:moveTo>
                  <a:cubicBezTo>
                    <a:pt x="2740741" y="148696"/>
                    <a:pt x="2757145" y="297392"/>
                    <a:pt x="2444937" y="361950"/>
                  </a:cubicBezTo>
                  <a:cubicBezTo>
                    <a:pt x="2132729" y="426508"/>
                    <a:pt x="1180229" y="390525"/>
                    <a:pt x="851087" y="387350"/>
                  </a:cubicBezTo>
                  <a:cubicBezTo>
                    <a:pt x="521945" y="384175"/>
                    <a:pt x="604495" y="392642"/>
                    <a:pt x="470087" y="342900"/>
                  </a:cubicBezTo>
                  <a:cubicBezTo>
                    <a:pt x="335679" y="293158"/>
                    <a:pt x="120837" y="135467"/>
                    <a:pt x="44637" y="88900"/>
                  </a:cubicBezTo>
                  <a:cubicBezTo>
                    <a:pt x="-31563" y="42333"/>
                    <a:pt x="12887" y="63500"/>
                    <a:pt x="12887" y="63500"/>
                  </a:cubicBezTo>
                </a:path>
              </a:pathLst>
            </a:cu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ectangle 9"/>
            <p:cNvSpPr/>
            <p:nvPr/>
          </p:nvSpPr>
          <p:spPr>
            <a:xfrm>
              <a:off x="4641363" y="4990155"/>
              <a:ext cx="1929717" cy="918451"/>
            </a:xfrm>
            <a:prstGeom prst="rect">
              <a:avLst/>
            </a:prstGeom>
            <a:solidFill>
              <a:srgbClr val="800000">
                <a:alpha val="4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4641363" y="3590440"/>
              <a:ext cx="1929717" cy="1274149"/>
            </a:xfrm>
            <a:prstGeom prst="rect">
              <a:avLst/>
            </a:prstGeom>
            <a:solidFill>
              <a:srgbClr val="0000FF">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641363" y="2712552"/>
              <a:ext cx="1929717" cy="825918"/>
            </a:xfrm>
            <a:prstGeom prst="rect">
              <a:avLst/>
            </a:prstGeom>
            <a:solidFill>
              <a:schemeClr val="accent6">
                <a:lumMod val="75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457200" y="2243963"/>
              <a:ext cx="3856566" cy="4059639"/>
            </a:xfrm>
            <a:prstGeom prst="rect">
              <a:avLst/>
            </a:prstGeom>
            <a:gradFill flip="none" rotWithShape="1">
              <a:gsLst>
                <a:gs pos="0">
                  <a:schemeClr val="accent1">
                    <a:tint val="100000"/>
                    <a:shade val="100000"/>
                    <a:satMod val="130000"/>
                    <a:alpha val="47000"/>
                  </a:schemeClr>
                </a:gs>
                <a:gs pos="100000">
                  <a:schemeClr val="accent1">
                    <a:tint val="50000"/>
                    <a:shade val="100000"/>
                    <a:satMod val="350000"/>
                    <a:alpha val="47000"/>
                  </a:schemeClr>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11147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sp>
          <p:nvSpPr>
            <p:cNvPr id="15" name="Rectangle 14"/>
            <p:cNvSpPr/>
            <p:nvPr/>
          </p:nvSpPr>
          <p:spPr>
            <a:xfrm>
              <a:off x="1114781" y="309611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16" name="Object 15"/>
            <p:cNvGraphicFramePr>
              <a:graphicFrameLocks noChangeAspect="1"/>
            </p:cNvGraphicFramePr>
            <p:nvPr>
              <p:extLst/>
            </p:nvPr>
          </p:nvGraphicFramePr>
          <p:xfrm>
            <a:off x="1148649" y="2510609"/>
            <a:ext cx="236056" cy="430387"/>
          </p:xfrm>
          <a:graphic>
            <a:graphicData uri="http://schemas.openxmlformats.org/presentationml/2006/ole">
              <mc:AlternateContent xmlns:mc="http://schemas.openxmlformats.org/markup-compatibility/2006">
                <mc:Choice xmlns:v="urn:schemas-microsoft-com:vml" Requires="v">
                  <p:oleObj spid="_x0000_s49089" name="Equation" r:id="rId4" imgW="76200" imgH="165100" progId="Equation.DSMT4">
                    <p:embed/>
                  </p:oleObj>
                </mc:Choice>
                <mc:Fallback>
                  <p:oleObj name="Equation" r:id="rId4" imgW="76200" imgH="165100" progId="Equation.DSMT4">
                    <p:embed/>
                    <p:pic>
                      <p:nvPicPr>
                        <p:cNvPr id="16" name="Object 15"/>
                        <p:cNvPicPr/>
                        <p:nvPr/>
                      </p:nvPicPr>
                      <p:blipFill>
                        <a:blip r:embed="rId5"/>
                        <a:stretch>
                          <a:fillRect/>
                        </a:stretch>
                      </p:blipFill>
                      <p:spPr>
                        <a:xfrm>
                          <a:off x="1148649" y="2510609"/>
                          <a:ext cx="236056" cy="430387"/>
                        </a:xfrm>
                        <a:prstGeom prst="rect">
                          <a:avLst/>
                        </a:prstGeom>
                      </p:spPr>
                    </p:pic>
                  </p:oleObj>
                </mc:Fallback>
              </mc:AlternateContent>
            </a:graphicData>
          </a:graphic>
        </p:graphicFrame>
        <p:graphicFrame>
          <p:nvGraphicFramePr>
            <p:cNvPr id="17" name="Object 16"/>
            <p:cNvGraphicFramePr>
              <a:graphicFrameLocks noChangeAspect="1"/>
            </p:cNvGraphicFramePr>
            <p:nvPr>
              <p:extLst/>
            </p:nvPr>
          </p:nvGraphicFramePr>
          <p:xfrm>
            <a:off x="1148649" y="3200273"/>
            <a:ext cx="236056" cy="430387"/>
          </p:xfrm>
          <a:graphic>
            <a:graphicData uri="http://schemas.openxmlformats.org/presentationml/2006/ole">
              <mc:AlternateContent xmlns:mc="http://schemas.openxmlformats.org/markup-compatibility/2006">
                <mc:Choice xmlns:v="urn:schemas-microsoft-com:vml" Requires="v">
                  <p:oleObj spid="_x0000_s49090" name="Equation" r:id="rId6" imgW="76200" imgH="165100" progId="Equation.3">
                    <p:embed/>
                  </p:oleObj>
                </mc:Choice>
                <mc:Fallback>
                  <p:oleObj name="Equation" r:id="rId6" imgW="76200" imgH="165100" progId="Equation.3">
                    <p:embed/>
                    <p:pic>
                      <p:nvPicPr>
                        <p:cNvPr id="17" name="Object 16"/>
                        <p:cNvPicPr/>
                        <p:nvPr/>
                      </p:nvPicPr>
                      <p:blipFill>
                        <a:blip r:embed="rId5"/>
                        <a:stretch>
                          <a:fillRect/>
                        </a:stretch>
                      </p:blipFill>
                      <p:spPr>
                        <a:xfrm>
                          <a:off x="1148649" y="3200273"/>
                          <a:ext cx="236056" cy="430387"/>
                        </a:xfrm>
                        <a:prstGeom prst="rect">
                          <a:avLst/>
                        </a:prstGeom>
                      </p:spPr>
                    </p:pic>
                  </p:oleObj>
                </mc:Fallback>
              </mc:AlternateContent>
            </a:graphicData>
          </a:graphic>
        </p:graphicFrame>
        <p:sp>
          <p:nvSpPr>
            <p:cNvPr id="18" name="Rectangle 17"/>
            <p:cNvSpPr/>
            <p:nvPr/>
          </p:nvSpPr>
          <p:spPr>
            <a:xfrm>
              <a:off x="1114781" y="4526141"/>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sp>
          <p:nvSpPr>
            <p:cNvPr id="19" name="Rectangle 18"/>
            <p:cNvSpPr/>
            <p:nvPr/>
          </p:nvSpPr>
          <p:spPr>
            <a:xfrm>
              <a:off x="1114781" y="521580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20" name="Object 19"/>
            <p:cNvGraphicFramePr>
              <a:graphicFrameLocks noChangeAspect="1"/>
            </p:cNvGraphicFramePr>
            <p:nvPr>
              <p:extLst/>
            </p:nvPr>
          </p:nvGraphicFramePr>
          <p:xfrm>
            <a:off x="1148649" y="4623268"/>
            <a:ext cx="236056" cy="430387"/>
          </p:xfrm>
          <a:graphic>
            <a:graphicData uri="http://schemas.openxmlformats.org/presentationml/2006/ole">
              <mc:AlternateContent xmlns:mc="http://schemas.openxmlformats.org/markup-compatibility/2006">
                <mc:Choice xmlns:v="urn:schemas-microsoft-com:vml" Requires="v">
                  <p:oleObj spid="_x0000_s49091" name="Equation" r:id="rId7" imgW="76200" imgH="165100" progId="Equation.3">
                    <p:embed/>
                  </p:oleObj>
                </mc:Choice>
                <mc:Fallback>
                  <p:oleObj name="Equation" r:id="rId7" imgW="76200" imgH="165100" progId="Equation.3">
                    <p:embed/>
                    <p:pic>
                      <p:nvPicPr>
                        <p:cNvPr id="20" name="Object 19"/>
                        <p:cNvPicPr/>
                        <p:nvPr/>
                      </p:nvPicPr>
                      <p:blipFill>
                        <a:blip r:embed="rId5"/>
                        <a:stretch>
                          <a:fillRect/>
                        </a:stretch>
                      </p:blipFill>
                      <p:spPr>
                        <a:xfrm>
                          <a:off x="1148649" y="4623268"/>
                          <a:ext cx="236056" cy="430387"/>
                        </a:xfrm>
                        <a:prstGeom prst="rect">
                          <a:avLst/>
                        </a:prstGeom>
                      </p:spPr>
                    </p:pic>
                  </p:oleObj>
                </mc:Fallback>
              </mc:AlternateContent>
            </a:graphicData>
          </a:graphic>
        </p:graphicFrame>
        <p:graphicFrame>
          <p:nvGraphicFramePr>
            <p:cNvPr id="21" name="Object 20"/>
            <p:cNvGraphicFramePr>
              <a:graphicFrameLocks noChangeAspect="1"/>
            </p:cNvGraphicFramePr>
            <p:nvPr>
              <p:extLst/>
            </p:nvPr>
          </p:nvGraphicFramePr>
          <p:xfrm>
            <a:off x="1148649" y="5345363"/>
            <a:ext cx="236056" cy="430387"/>
          </p:xfrm>
          <a:graphic>
            <a:graphicData uri="http://schemas.openxmlformats.org/presentationml/2006/ole">
              <mc:AlternateContent xmlns:mc="http://schemas.openxmlformats.org/markup-compatibility/2006">
                <mc:Choice xmlns:v="urn:schemas-microsoft-com:vml" Requires="v">
                  <p:oleObj spid="_x0000_s49092" name="Equation" r:id="rId8" imgW="76200" imgH="165100" progId="Equation.DSMT4">
                    <p:embed/>
                  </p:oleObj>
                </mc:Choice>
                <mc:Fallback>
                  <p:oleObj name="Equation" r:id="rId8" imgW="76200" imgH="165100" progId="Equation.DSMT4">
                    <p:embed/>
                    <p:pic>
                      <p:nvPicPr>
                        <p:cNvPr id="21" name="Object 20"/>
                        <p:cNvPicPr/>
                        <p:nvPr/>
                      </p:nvPicPr>
                      <p:blipFill>
                        <a:blip r:embed="rId5"/>
                        <a:stretch>
                          <a:fillRect/>
                        </a:stretch>
                      </p:blipFill>
                      <p:spPr>
                        <a:xfrm>
                          <a:off x="1148649" y="5345363"/>
                          <a:ext cx="236056" cy="430387"/>
                        </a:xfrm>
                        <a:prstGeom prst="rect">
                          <a:avLst/>
                        </a:prstGeom>
                      </p:spPr>
                    </p:pic>
                  </p:oleObj>
                </mc:Fallback>
              </mc:AlternateContent>
            </a:graphicData>
          </a:graphic>
        </p:graphicFrame>
        <p:sp>
          <p:nvSpPr>
            <p:cNvPr id="22" name="Rectangle 21"/>
            <p:cNvSpPr/>
            <p:nvPr/>
          </p:nvSpPr>
          <p:spPr>
            <a:xfrm>
              <a:off x="2384164" y="2815830"/>
              <a:ext cx="299754" cy="6183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200"/>
            </a:p>
          </p:txBody>
        </p:sp>
        <p:sp>
          <p:nvSpPr>
            <p:cNvPr id="23" name="Rectangle 22"/>
            <p:cNvSpPr/>
            <p:nvPr/>
          </p:nvSpPr>
          <p:spPr>
            <a:xfrm>
              <a:off x="2368526" y="3694767"/>
              <a:ext cx="299754" cy="6183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a:p>
          </p:txBody>
        </p:sp>
        <p:graphicFrame>
          <p:nvGraphicFramePr>
            <p:cNvPr id="24" name="Object 23"/>
            <p:cNvGraphicFramePr>
              <a:graphicFrameLocks noChangeAspect="1"/>
            </p:cNvGraphicFramePr>
            <p:nvPr>
              <p:extLst/>
            </p:nvPr>
          </p:nvGraphicFramePr>
          <p:xfrm>
            <a:off x="2412022" y="2907289"/>
            <a:ext cx="236056" cy="430387"/>
          </p:xfrm>
          <a:graphic>
            <a:graphicData uri="http://schemas.openxmlformats.org/presentationml/2006/ole">
              <mc:AlternateContent xmlns:mc="http://schemas.openxmlformats.org/markup-compatibility/2006">
                <mc:Choice xmlns:v="urn:schemas-microsoft-com:vml" Requires="v">
                  <p:oleObj spid="_x0000_s49093" name="Equation" r:id="rId9" imgW="76200" imgH="165100" progId="Equation.3">
                    <p:embed/>
                  </p:oleObj>
                </mc:Choice>
                <mc:Fallback>
                  <p:oleObj name="Equation" r:id="rId9" imgW="76200" imgH="165100" progId="Equation.3">
                    <p:embed/>
                    <p:pic>
                      <p:nvPicPr>
                        <p:cNvPr id="24" name="Object 23"/>
                        <p:cNvPicPr/>
                        <p:nvPr/>
                      </p:nvPicPr>
                      <p:blipFill>
                        <a:blip r:embed="rId5"/>
                        <a:stretch>
                          <a:fillRect/>
                        </a:stretch>
                      </p:blipFill>
                      <p:spPr>
                        <a:xfrm>
                          <a:off x="2412022" y="2907289"/>
                          <a:ext cx="236056" cy="430387"/>
                        </a:xfrm>
                        <a:prstGeom prst="rect">
                          <a:avLst/>
                        </a:prstGeom>
                      </p:spPr>
                    </p:pic>
                  </p:oleObj>
                </mc:Fallback>
              </mc:AlternateContent>
            </a:graphicData>
          </a:graphic>
        </p:graphicFrame>
        <p:graphicFrame>
          <p:nvGraphicFramePr>
            <p:cNvPr id="25" name="Object 24"/>
            <p:cNvGraphicFramePr>
              <a:graphicFrameLocks noChangeAspect="1"/>
            </p:cNvGraphicFramePr>
            <p:nvPr>
              <p:extLst/>
            </p:nvPr>
          </p:nvGraphicFramePr>
          <p:xfrm>
            <a:off x="2422449" y="3758607"/>
            <a:ext cx="236056" cy="430387"/>
          </p:xfrm>
          <a:graphic>
            <a:graphicData uri="http://schemas.openxmlformats.org/presentationml/2006/ole">
              <mc:AlternateContent xmlns:mc="http://schemas.openxmlformats.org/markup-compatibility/2006">
                <mc:Choice xmlns:v="urn:schemas-microsoft-com:vml" Requires="v">
                  <p:oleObj spid="_x0000_s49094" name="Equation" r:id="rId10" imgW="76200" imgH="165100" progId="Equation.3">
                    <p:embed/>
                  </p:oleObj>
                </mc:Choice>
                <mc:Fallback>
                  <p:oleObj name="Equation" r:id="rId10" imgW="76200" imgH="165100" progId="Equation.3">
                    <p:embed/>
                    <p:pic>
                      <p:nvPicPr>
                        <p:cNvPr id="25" name="Object 24"/>
                        <p:cNvPicPr/>
                        <p:nvPr/>
                      </p:nvPicPr>
                      <p:blipFill>
                        <a:blip r:embed="rId5"/>
                        <a:stretch>
                          <a:fillRect/>
                        </a:stretch>
                      </p:blipFill>
                      <p:spPr>
                        <a:xfrm>
                          <a:off x="2422449" y="3758607"/>
                          <a:ext cx="236056" cy="430387"/>
                        </a:xfrm>
                        <a:prstGeom prst="rect">
                          <a:avLst/>
                        </a:prstGeom>
                      </p:spPr>
                    </p:pic>
                  </p:oleObj>
                </mc:Fallback>
              </mc:AlternateContent>
            </a:graphicData>
          </a:graphic>
        </p:graphicFrame>
        <p:sp>
          <p:nvSpPr>
            <p:cNvPr id="26" name="Rectangle 25"/>
            <p:cNvSpPr/>
            <p:nvPr/>
          </p:nvSpPr>
          <p:spPr>
            <a:xfrm>
              <a:off x="2365920" y="4968546"/>
              <a:ext cx="299754" cy="61839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a:p>
          </p:txBody>
        </p:sp>
        <p:graphicFrame>
          <p:nvGraphicFramePr>
            <p:cNvPr id="27" name="Object 26"/>
            <p:cNvGraphicFramePr>
              <a:graphicFrameLocks noChangeAspect="1"/>
            </p:cNvGraphicFramePr>
            <p:nvPr>
              <p:extLst/>
            </p:nvPr>
          </p:nvGraphicFramePr>
          <p:xfrm>
            <a:off x="2419844" y="5066355"/>
            <a:ext cx="236056" cy="430387"/>
          </p:xfrm>
          <a:graphic>
            <a:graphicData uri="http://schemas.openxmlformats.org/presentationml/2006/ole">
              <mc:AlternateContent xmlns:mc="http://schemas.openxmlformats.org/markup-compatibility/2006">
                <mc:Choice xmlns:v="urn:schemas-microsoft-com:vml" Requires="v">
                  <p:oleObj spid="_x0000_s49095" name="Equation" r:id="rId11" imgW="76200" imgH="165100" progId="Equation.DSMT4">
                    <p:embed/>
                  </p:oleObj>
                </mc:Choice>
                <mc:Fallback>
                  <p:oleObj name="Equation" r:id="rId11" imgW="76200" imgH="165100" progId="Equation.DSMT4">
                    <p:embed/>
                    <p:pic>
                      <p:nvPicPr>
                        <p:cNvPr id="27" name="Object 26"/>
                        <p:cNvPicPr/>
                        <p:nvPr/>
                      </p:nvPicPr>
                      <p:blipFill>
                        <a:blip r:embed="rId5"/>
                        <a:stretch>
                          <a:fillRect/>
                        </a:stretch>
                      </p:blipFill>
                      <p:spPr>
                        <a:xfrm>
                          <a:off x="2419844" y="5066355"/>
                          <a:ext cx="236056" cy="430387"/>
                        </a:xfrm>
                        <a:prstGeom prst="rect">
                          <a:avLst/>
                        </a:prstGeom>
                      </p:spPr>
                    </p:pic>
                  </p:oleObj>
                </mc:Fallback>
              </mc:AlternateContent>
            </a:graphicData>
          </a:graphic>
        </p:graphicFrame>
        <p:cxnSp>
          <p:nvCxnSpPr>
            <p:cNvPr id="28" name="Straight Connector 27"/>
            <p:cNvCxnSpPr>
              <a:stCxn id="14" idx="3"/>
              <a:endCxn id="22" idx="1"/>
            </p:cNvCxnSpPr>
            <p:nvPr/>
          </p:nvCxnSpPr>
          <p:spPr>
            <a:xfrm>
              <a:off x="1414535" y="2715648"/>
              <a:ext cx="969629" cy="409380"/>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15" idx="3"/>
              <a:endCxn id="22" idx="1"/>
            </p:cNvCxnSpPr>
            <p:nvPr/>
          </p:nvCxnSpPr>
          <p:spPr>
            <a:xfrm flipV="1">
              <a:off x="1414535" y="3125028"/>
              <a:ext cx="969629" cy="28028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16" idx="3"/>
              <a:endCxn id="23" idx="1"/>
            </p:cNvCxnSpPr>
            <p:nvPr/>
          </p:nvCxnSpPr>
          <p:spPr>
            <a:xfrm>
              <a:off x="1384705" y="2725802"/>
              <a:ext cx="983821" cy="127816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15" idx="3"/>
              <a:endCxn id="23" idx="1"/>
            </p:cNvCxnSpPr>
            <p:nvPr/>
          </p:nvCxnSpPr>
          <p:spPr>
            <a:xfrm>
              <a:off x="1414535" y="3405312"/>
              <a:ext cx="953991" cy="59865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6" idx="3"/>
              <a:endCxn id="26" idx="1"/>
            </p:cNvCxnSpPr>
            <p:nvPr/>
          </p:nvCxnSpPr>
          <p:spPr>
            <a:xfrm>
              <a:off x="1384705" y="2725802"/>
              <a:ext cx="981215" cy="255194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15" idx="3"/>
              <a:endCxn id="26" idx="1"/>
            </p:cNvCxnSpPr>
            <p:nvPr/>
          </p:nvCxnSpPr>
          <p:spPr>
            <a:xfrm>
              <a:off x="1414535" y="3405312"/>
              <a:ext cx="951385" cy="187243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a:stCxn id="18" idx="3"/>
              <a:endCxn id="22" idx="1"/>
            </p:cNvCxnSpPr>
            <p:nvPr/>
          </p:nvCxnSpPr>
          <p:spPr>
            <a:xfrm flipV="1">
              <a:off x="1414535" y="3125028"/>
              <a:ext cx="969629" cy="1710311"/>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19" idx="3"/>
              <a:endCxn id="22" idx="1"/>
            </p:cNvCxnSpPr>
            <p:nvPr/>
          </p:nvCxnSpPr>
          <p:spPr>
            <a:xfrm flipV="1">
              <a:off x="1414535" y="3125028"/>
              <a:ext cx="969629" cy="239997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stCxn id="18" idx="3"/>
              <a:endCxn id="23" idx="1"/>
            </p:cNvCxnSpPr>
            <p:nvPr/>
          </p:nvCxnSpPr>
          <p:spPr>
            <a:xfrm flipV="1">
              <a:off x="1414535" y="4003965"/>
              <a:ext cx="953991" cy="831374"/>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stCxn id="19" idx="3"/>
              <a:endCxn id="23" idx="1"/>
            </p:cNvCxnSpPr>
            <p:nvPr/>
          </p:nvCxnSpPr>
          <p:spPr>
            <a:xfrm flipV="1">
              <a:off x="1414535" y="4003965"/>
              <a:ext cx="953991" cy="1521037"/>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19" idx="3"/>
              <a:endCxn id="26" idx="1"/>
            </p:cNvCxnSpPr>
            <p:nvPr/>
          </p:nvCxnSpPr>
          <p:spPr>
            <a:xfrm flipV="1">
              <a:off x="1414535" y="5277744"/>
              <a:ext cx="951385" cy="247258"/>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stCxn id="18" idx="3"/>
              <a:endCxn id="26" idx="1"/>
            </p:cNvCxnSpPr>
            <p:nvPr/>
          </p:nvCxnSpPr>
          <p:spPr>
            <a:xfrm>
              <a:off x="1414535" y="4835339"/>
              <a:ext cx="951385" cy="442405"/>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2683919" y="2815830"/>
              <a:ext cx="566557" cy="15095"/>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683918" y="3434225"/>
              <a:ext cx="676738" cy="133542"/>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2655900" y="3694767"/>
              <a:ext cx="628638" cy="30919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658505" y="4304013"/>
              <a:ext cx="591971" cy="22212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2668280" y="5586941"/>
              <a:ext cx="565932" cy="14427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2648078" y="4968546"/>
              <a:ext cx="586134" cy="17085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3857239"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47" name="Rounded Rectangle 46"/>
            <p:cNvSpPr/>
            <p:nvPr/>
          </p:nvSpPr>
          <p:spPr>
            <a:xfrm>
              <a:off x="5844310" y="3042604"/>
              <a:ext cx="585216" cy="228600"/>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err="1">
                  <a:solidFill>
                    <a:schemeClr val="tx1"/>
                  </a:solidFill>
                  <a:latin typeface="Times New Roman"/>
                  <a:cs typeface="Times New Roman"/>
                </a:rPr>
                <a:t>Softmax</a:t>
              </a:r>
              <a:endParaRPr lang="en-US" sz="1100" dirty="0">
                <a:solidFill>
                  <a:schemeClr val="tx1"/>
                </a:solidFill>
                <a:latin typeface="Times New Roman"/>
                <a:cs typeface="Times New Roman"/>
              </a:endParaRPr>
            </a:p>
          </p:txBody>
        </p:sp>
        <p:sp>
          <p:nvSpPr>
            <p:cNvPr id="48" name="TextBox 47"/>
            <p:cNvSpPr txBox="1"/>
            <p:nvPr/>
          </p:nvSpPr>
          <p:spPr>
            <a:xfrm>
              <a:off x="3686510" y="2497530"/>
              <a:ext cx="643691" cy="184666"/>
            </a:xfrm>
            <a:prstGeom prst="rect">
              <a:avLst/>
            </a:prstGeom>
            <a:noFill/>
          </p:spPr>
          <p:txBody>
            <a:bodyPr vert="horz" wrap="square" lIns="0" tIns="0" rIns="0" bIns="0" rtlCol="0">
              <a:spAutoFit/>
            </a:bodyPr>
            <a:lstStyle/>
            <a:p>
              <a:pPr algn="ctr"/>
              <a:r>
                <a:rPr lang="en-US" sz="1100" dirty="0">
                  <a:latin typeface="Times New Roman"/>
                  <a:cs typeface="Times New Roman"/>
                </a:rPr>
                <a:t>Dense (</a:t>
              </a:r>
              <a:r>
                <a:rPr lang="en-US" sz="1200" b="1" dirty="0">
                  <a:latin typeface="Times New Roman"/>
                  <a:cs typeface="Times New Roman"/>
                </a:rPr>
                <a:t>z</a:t>
              </a:r>
              <a:r>
                <a:rPr lang="en-US" sz="1100" dirty="0">
                  <a:latin typeface="Times New Roman"/>
                  <a:cs typeface="Times New Roman"/>
                </a:rPr>
                <a:t>)</a:t>
              </a:r>
            </a:p>
          </p:txBody>
        </p:sp>
        <p:sp>
          <p:nvSpPr>
            <p:cNvPr id="49" name="TextBox 48"/>
            <p:cNvSpPr txBox="1"/>
            <p:nvPr/>
          </p:nvSpPr>
          <p:spPr>
            <a:xfrm>
              <a:off x="3024482" y="5908606"/>
              <a:ext cx="729038" cy="169277"/>
            </a:xfrm>
            <a:prstGeom prst="rect">
              <a:avLst/>
            </a:prstGeom>
            <a:noFill/>
          </p:spPr>
          <p:txBody>
            <a:bodyPr vert="horz" wrap="square" lIns="0" tIns="0" rIns="0" bIns="0" rtlCol="0">
              <a:spAutoFit/>
            </a:bodyPr>
            <a:lstStyle/>
            <a:p>
              <a:pPr algn="ctr"/>
              <a:r>
                <a:rPr lang="en-US" sz="1100" dirty="0">
                  <a:latin typeface="Times New Roman"/>
                  <a:cs typeface="Times New Roman"/>
                </a:rPr>
                <a:t>Max pooling</a:t>
              </a:r>
            </a:p>
          </p:txBody>
        </p:sp>
        <p:sp>
          <p:nvSpPr>
            <p:cNvPr id="50" name="TextBox 49"/>
            <p:cNvSpPr txBox="1"/>
            <p:nvPr/>
          </p:nvSpPr>
          <p:spPr>
            <a:xfrm>
              <a:off x="2103644" y="2565698"/>
              <a:ext cx="868208" cy="169277"/>
            </a:xfrm>
            <a:prstGeom prst="rect">
              <a:avLst/>
            </a:prstGeom>
            <a:noFill/>
          </p:spPr>
          <p:txBody>
            <a:bodyPr vert="horz" wrap="square" lIns="0" tIns="0" rIns="0" bIns="0" rtlCol="0">
              <a:spAutoFit/>
            </a:bodyPr>
            <a:lstStyle/>
            <a:p>
              <a:pPr algn="ctr"/>
              <a:r>
                <a:rPr lang="en-US" sz="1100" dirty="0">
                  <a:latin typeface="Times New Roman"/>
                  <a:cs typeface="Times New Roman"/>
                </a:rPr>
                <a:t>Convolution</a:t>
              </a:r>
            </a:p>
          </p:txBody>
        </p:sp>
        <p:sp>
          <p:nvSpPr>
            <p:cNvPr id="51" name="TextBox 50"/>
            <p:cNvSpPr txBox="1"/>
            <p:nvPr/>
          </p:nvSpPr>
          <p:spPr>
            <a:xfrm>
              <a:off x="672734" y="5877256"/>
              <a:ext cx="1079866" cy="338554"/>
            </a:xfrm>
            <a:prstGeom prst="rect">
              <a:avLst/>
            </a:prstGeom>
            <a:noFill/>
          </p:spPr>
          <p:txBody>
            <a:bodyPr vert="horz" wrap="square" lIns="0" tIns="0" rIns="0" bIns="0" rtlCol="0">
              <a:spAutoFit/>
            </a:bodyPr>
            <a:lstStyle/>
            <a:p>
              <a:pPr algn="ctr"/>
              <a:r>
                <a:rPr lang="en-US" sz="1100" dirty="0">
                  <a:latin typeface="Times New Roman"/>
                  <a:cs typeface="Times New Roman"/>
                </a:rPr>
                <a:t>Pre-trained Word </a:t>
              </a:r>
              <a:r>
                <a:rPr lang="en-US" sz="1100" dirty="0" err="1">
                  <a:latin typeface="Times New Roman"/>
                  <a:cs typeface="Times New Roman"/>
                </a:rPr>
                <a:t>Embeddings</a:t>
              </a:r>
              <a:endParaRPr lang="en-US" sz="1100" dirty="0">
                <a:latin typeface="Times New Roman"/>
                <a:cs typeface="Times New Roman"/>
              </a:endParaRPr>
            </a:p>
          </p:txBody>
        </p:sp>
        <p:sp>
          <p:nvSpPr>
            <p:cNvPr id="52" name="TextBox 51"/>
            <p:cNvSpPr txBox="1"/>
            <p:nvPr/>
          </p:nvSpPr>
          <p:spPr>
            <a:xfrm>
              <a:off x="617697" y="2622096"/>
              <a:ext cx="19347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1</a:t>
              </a:r>
            </a:p>
          </p:txBody>
        </p:sp>
        <p:sp>
          <p:nvSpPr>
            <p:cNvPr id="53" name="TextBox 52"/>
            <p:cNvSpPr txBox="1"/>
            <p:nvPr/>
          </p:nvSpPr>
          <p:spPr>
            <a:xfrm>
              <a:off x="617697" y="3306993"/>
              <a:ext cx="19347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2</a:t>
              </a:r>
            </a:p>
          </p:txBody>
        </p:sp>
        <p:sp>
          <p:nvSpPr>
            <p:cNvPr id="54" name="TextBox 53"/>
            <p:cNvSpPr txBox="1"/>
            <p:nvPr/>
          </p:nvSpPr>
          <p:spPr>
            <a:xfrm>
              <a:off x="532237" y="4745883"/>
              <a:ext cx="27893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n-1</a:t>
              </a:r>
            </a:p>
          </p:txBody>
        </p:sp>
        <p:sp>
          <p:nvSpPr>
            <p:cNvPr id="55" name="TextBox 54"/>
            <p:cNvSpPr txBox="1"/>
            <p:nvPr/>
          </p:nvSpPr>
          <p:spPr>
            <a:xfrm>
              <a:off x="617697" y="5424424"/>
              <a:ext cx="193475" cy="184666"/>
            </a:xfrm>
            <a:prstGeom prst="rect">
              <a:avLst/>
            </a:prstGeom>
            <a:noFill/>
          </p:spPr>
          <p:txBody>
            <a:bodyPr wrap="none" lIns="0" tIns="0" rIns="0" bIns="0" rtlCol="0">
              <a:spAutoFit/>
            </a:bodyPr>
            <a:lstStyle/>
            <a:p>
              <a:r>
                <a:rPr lang="en-US" sz="1200" i="1" dirty="0" err="1">
                  <a:latin typeface="Times New Roman"/>
                  <a:cs typeface="Times New Roman"/>
                </a:rPr>
                <a:t>w</a:t>
              </a:r>
              <a:r>
                <a:rPr lang="en-US" sz="1200" i="1" baseline="-25000" dirty="0" err="1">
                  <a:latin typeface="Times New Roman"/>
                  <a:cs typeface="Times New Roman"/>
                </a:rPr>
                <a:t>n</a:t>
              </a:r>
              <a:endParaRPr lang="en-US" sz="1200" i="1" baseline="-25000" dirty="0">
                <a:latin typeface="Times New Roman"/>
                <a:cs typeface="Times New Roman"/>
              </a:endParaRPr>
            </a:p>
          </p:txBody>
        </p:sp>
        <p:cxnSp>
          <p:nvCxnSpPr>
            <p:cNvPr id="56" name="Straight Arrow Connector 55"/>
            <p:cNvCxnSpPr>
              <a:stCxn id="52" idx="3"/>
              <a:endCxn id="14" idx="1"/>
            </p:cNvCxnSpPr>
            <p:nvPr/>
          </p:nvCxnSpPr>
          <p:spPr>
            <a:xfrm>
              <a:off x="811172" y="2714429"/>
              <a:ext cx="303609" cy="121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a:stCxn id="53" idx="3"/>
              <a:endCxn id="15" idx="1"/>
            </p:cNvCxnSpPr>
            <p:nvPr/>
          </p:nvCxnSpPr>
          <p:spPr>
            <a:xfrm>
              <a:off x="811172" y="3399326"/>
              <a:ext cx="303609" cy="598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stCxn id="54" idx="3"/>
              <a:endCxn id="18" idx="1"/>
            </p:cNvCxnSpPr>
            <p:nvPr/>
          </p:nvCxnSpPr>
          <p:spPr>
            <a:xfrm flipV="1">
              <a:off x="811172" y="4835339"/>
              <a:ext cx="303609" cy="287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55" idx="3"/>
              <a:endCxn id="19" idx="1"/>
            </p:cNvCxnSpPr>
            <p:nvPr/>
          </p:nvCxnSpPr>
          <p:spPr>
            <a:xfrm>
              <a:off x="811172" y="5516757"/>
              <a:ext cx="303609" cy="82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92" idx="3"/>
              <a:endCxn id="46" idx="1"/>
            </p:cNvCxnSpPr>
            <p:nvPr/>
          </p:nvCxnSpPr>
          <p:spPr>
            <a:xfrm>
              <a:off x="3538338" y="4354719"/>
              <a:ext cx="31890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64" idx="3"/>
              <a:endCxn id="47" idx="1"/>
            </p:cNvCxnSpPr>
            <p:nvPr/>
          </p:nvCxnSpPr>
          <p:spPr>
            <a:xfrm flipV="1">
              <a:off x="5119959" y="3156904"/>
              <a:ext cx="724351" cy="431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547003" y="2295937"/>
              <a:ext cx="429269" cy="338554"/>
            </a:xfrm>
            <a:prstGeom prst="rect">
              <a:avLst/>
            </a:prstGeom>
            <a:noFill/>
          </p:spPr>
          <p:txBody>
            <a:bodyPr vert="horz" wrap="square" lIns="0" tIns="0" rIns="0" bIns="0" rtlCol="0">
              <a:spAutoFit/>
            </a:bodyPr>
            <a:lstStyle/>
            <a:p>
              <a:pPr algn="ctr"/>
              <a:r>
                <a:rPr lang="en-US" sz="1100" dirty="0">
                  <a:latin typeface="Times New Roman"/>
                  <a:cs typeface="Times New Roman"/>
                </a:rPr>
                <a:t>Input tweet</a:t>
              </a:r>
            </a:p>
          </p:txBody>
        </p:sp>
        <p:sp>
          <p:nvSpPr>
            <p:cNvPr id="63" name="TextBox 62"/>
            <p:cNvSpPr txBox="1"/>
            <p:nvPr/>
          </p:nvSpPr>
          <p:spPr>
            <a:xfrm>
              <a:off x="2122666" y="5659307"/>
              <a:ext cx="701120" cy="169277"/>
            </a:xfrm>
            <a:prstGeom prst="rect">
              <a:avLst/>
            </a:prstGeom>
            <a:noFill/>
          </p:spPr>
          <p:txBody>
            <a:bodyPr wrap="none" lIns="0" tIns="0" rIns="0" bIns="0" rtlCol="0">
              <a:spAutoFit/>
            </a:bodyPr>
            <a:lstStyle/>
            <a:p>
              <a:r>
                <a:rPr lang="en-US" sz="1100" dirty="0">
                  <a:latin typeface="Times New Roman"/>
                  <a:cs typeface="Times New Roman"/>
                </a:rPr>
                <a:t>Feature map</a:t>
              </a:r>
            </a:p>
          </p:txBody>
        </p:sp>
        <p:sp>
          <p:nvSpPr>
            <p:cNvPr id="64" name="Rectangle 63"/>
            <p:cNvSpPr/>
            <p:nvPr/>
          </p:nvSpPr>
          <p:spPr>
            <a:xfrm>
              <a:off x="4809063" y="2830925"/>
              <a:ext cx="310896" cy="6605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65" name="Rectangle 64"/>
            <p:cNvSpPr/>
            <p:nvPr/>
          </p:nvSpPr>
          <p:spPr>
            <a:xfrm>
              <a:off x="4809063" y="3641242"/>
              <a:ext cx="310896" cy="853857"/>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66" name="Rectangle 65"/>
            <p:cNvSpPr/>
            <p:nvPr/>
          </p:nvSpPr>
          <p:spPr>
            <a:xfrm>
              <a:off x="5456766" y="3641242"/>
              <a:ext cx="310896" cy="640734"/>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cxnSp>
          <p:nvCxnSpPr>
            <p:cNvPr id="67" name="Straight Arrow Connector 66"/>
            <p:cNvCxnSpPr/>
            <p:nvPr/>
          </p:nvCxnSpPr>
          <p:spPr>
            <a:xfrm>
              <a:off x="4161365" y="313574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4161365" y="408578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66" idx="0"/>
              <a:endCxn id="47" idx="1"/>
            </p:cNvCxnSpPr>
            <p:nvPr/>
          </p:nvCxnSpPr>
          <p:spPr>
            <a:xfrm flipV="1">
              <a:off x="5612214" y="3156904"/>
              <a:ext cx="232096" cy="4843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0" name="Rounded Rectangle 69"/>
            <p:cNvSpPr/>
            <p:nvPr/>
          </p:nvSpPr>
          <p:spPr>
            <a:xfrm>
              <a:off x="5844310" y="4259562"/>
              <a:ext cx="585216" cy="228195"/>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err="1">
                  <a:solidFill>
                    <a:schemeClr val="tx1"/>
                  </a:solidFill>
                  <a:latin typeface="Times New Roman"/>
                  <a:cs typeface="Times New Roman"/>
                </a:rPr>
                <a:t>Softmax</a:t>
              </a:r>
              <a:endParaRPr lang="en-US" sz="1100" dirty="0">
                <a:solidFill>
                  <a:schemeClr val="tx1"/>
                </a:solidFill>
                <a:latin typeface="Times New Roman"/>
                <a:cs typeface="Times New Roman"/>
              </a:endParaRPr>
            </a:p>
          </p:txBody>
        </p:sp>
        <p:cxnSp>
          <p:nvCxnSpPr>
            <p:cNvPr id="71" name="Straight Arrow Connector 70"/>
            <p:cNvCxnSpPr>
              <a:endCxn id="70" idx="1"/>
            </p:cNvCxnSpPr>
            <p:nvPr/>
          </p:nvCxnSpPr>
          <p:spPr>
            <a:xfrm>
              <a:off x="5119959" y="4373660"/>
              <a:ext cx="72435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119959" y="3839447"/>
              <a:ext cx="336807"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5850122" y="2819257"/>
              <a:ext cx="615553" cy="169277"/>
            </a:xfrm>
            <a:prstGeom prst="rect">
              <a:avLst/>
            </a:prstGeom>
            <a:noFill/>
          </p:spPr>
          <p:txBody>
            <a:bodyPr wrap="none" lIns="0" tIns="0" rIns="0" bIns="0" rtlCol="0">
              <a:spAutoFit/>
            </a:bodyPr>
            <a:lstStyle/>
            <a:p>
              <a:r>
                <a:rPr lang="en-US" sz="1100" dirty="0">
                  <a:latin typeface="Times New Roman"/>
                  <a:cs typeface="Times New Roman"/>
                </a:rPr>
                <a:t>Class label</a:t>
              </a:r>
            </a:p>
          </p:txBody>
        </p:sp>
        <p:sp>
          <p:nvSpPr>
            <p:cNvPr id="74" name="TextBox 73"/>
            <p:cNvSpPr txBox="1"/>
            <p:nvPr/>
          </p:nvSpPr>
          <p:spPr>
            <a:xfrm>
              <a:off x="5680782" y="4486225"/>
              <a:ext cx="838566" cy="169277"/>
            </a:xfrm>
            <a:prstGeom prst="rect">
              <a:avLst/>
            </a:prstGeom>
            <a:noFill/>
          </p:spPr>
          <p:txBody>
            <a:bodyPr wrap="square" lIns="0" tIns="0" rIns="0" bIns="0" rtlCol="0">
              <a:spAutoFit/>
            </a:bodyPr>
            <a:lstStyle/>
            <a:p>
              <a:pPr algn="ctr"/>
              <a:r>
                <a:rPr lang="en-US" sz="1100" dirty="0">
                  <a:latin typeface="Times New Roman"/>
                  <a:cs typeface="Times New Roman"/>
                </a:rPr>
                <a:t>Graph context</a:t>
              </a:r>
            </a:p>
          </p:txBody>
        </p:sp>
        <p:sp>
          <p:nvSpPr>
            <p:cNvPr id="75" name="TextBox 74"/>
            <p:cNvSpPr txBox="1"/>
            <p:nvPr/>
          </p:nvSpPr>
          <p:spPr>
            <a:xfrm>
              <a:off x="4641363" y="4604946"/>
              <a:ext cx="650322"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g</a:t>
              </a:r>
              <a:r>
                <a:rPr lang="en-US" sz="1100" dirty="0">
                  <a:latin typeface="Times New Roman"/>
                  <a:cs typeface="Times New Roman"/>
                </a:rPr>
                <a:t>)</a:t>
              </a:r>
            </a:p>
          </p:txBody>
        </p:sp>
        <p:cxnSp>
          <p:nvCxnSpPr>
            <p:cNvPr id="76" name="Straight Connector 75"/>
            <p:cNvCxnSpPr>
              <a:stCxn id="48" idx="2"/>
              <a:endCxn id="46" idx="0"/>
            </p:cNvCxnSpPr>
            <p:nvPr/>
          </p:nvCxnSpPr>
          <p:spPr>
            <a:xfrm>
              <a:off x="4008356" y="2682196"/>
              <a:ext cx="946" cy="148729"/>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3382651" y="5757006"/>
              <a:ext cx="0" cy="1092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a:stCxn id="65" idx="2"/>
              <a:endCxn id="75" idx="0"/>
            </p:cNvCxnSpPr>
            <p:nvPr/>
          </p:nvCxnSpPr>
          <p:spPr>
            <a:xfrm>
              <a:off x="4964511" y="4495099"/>
              <a:ext cx="2013" cy="10984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4664641" y="2387454"/>
              <a:ext cx="627044"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c</a:t>
              </a:r>
              <a:r>
                <a:rPr lang="en-US" sz="1100" dirty="0">
                  <a:latin typeface="Times New Roman"/>
                  <a:cs typeface="Times New Roman"/>
                </a:rPr>
                <a:t>)</a:t>
              </a:r>
            </a:p>
          </p:txBody>
        </p:sp>
        <p:cxnSp>
          <p:nvCxnSpPr>
            <p:cNvPr id="80" name="Straight Connector 79"/>
            <p:cNvCxnSpPr>
              <a:endCxn id="64" idx="0"/>
            </p:cNvCxnSpPr>
            <p:nvPr/>
          </p:nvCxnSpPr>
          <p:spPr>
            <a:xfrm>
              <a:off x="4964511" y="2604358"/>
              <a:ext cx="0" cy="226567"/>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sp>
          <p:nvSpPr>
            <p:cNvPr id="81" name="TextBox 80"/>
            <p:cNvSpPr txBox="1"/>
            <p:nvPr/>
          </p:nvSpPr>
          <p:spPr>
            <a:xfrm>
              <a:off x="5768247" y="3822076"/>
              <a:ext cx="670676"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s</a:t>
              </a:r>
              <a:r>
                <a:rPr lang="en-US" sz="1100" dirty="0">
                  <a:latin typeface="Times New Roman"/>
                  <a:cs typeface="Times New Roman"/>
                </a:rPr>
                <a:t>)</a:t>
              </a:r>
            </a:p>
          </p:txBody>
        </p:sp>
        <p:sp>
          <p:nvSpPr>
            <p:cNvPr id="82" name="Rectangle 81"/>
            <p:cNvSpPr/>
            <p:nvPr/>
          </p:nvSpPr>
          <p:spPr>
            <a:xfrm>
              <a:off x="4809063" y="5052120"/>
              <a:ext cx="310896" cy="640734"/>
            </a:xfrm>
            <a:prstGeom prst="rect">
              <a:avLst/>
            </a:prstGeom>
            <a:ln>
              <a:solidFill>
                <a:srgbClr val="8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cxnSp>
          <p:nvCxnSpPr>
            <p:cNvPr id="83" name="Straight Arrow Connector 82"/>
            <p:cNvCxnSpPr>
              <a:endCxn id="82" idx="1"/>
            </p:cNvCxnSpPr>
            <p:nvPr/>
          </p:nvCxnSpPr>
          <p:spPr>
            <a:xfrm>
              <a:off x="4161365" y="5372487"/>
              <a:ext cx="647698"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82" idx="3"/>
              <a:endCxn id="85" idx="1"/>
            </p:cNvCxnSpPr>
            <p:nvPr/>
          </p:nvCxnSpPr>
          <p:spPr>
            <a:xfrm flipV="1">
              <a:off x="5119959" y="5365176"/>
              <a:ext cx="724351" cy="731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85" name="Rounded Rectangle 84"/>
            <p:cNvSpPr/>
            <p:nvPr/>
          </p:nvSpPr>
          <p:spPr>
            <a:xfrm>
              <a:off x="5844310" y="5251078"/>
              <a:ext cx="585216" cy="228195"/>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a:solidFill>
                    <a:schemeClr val="tx1"/>
                  </a:solidFill>
                  <a:latin typeface="Times New Roman"/>
                  <a:cs typeface="Times New Roman"/>
                </a:rPr>
                <a:t>Sigmoid</a:t>
              </a:r>
            </a:p>
          </p:txBody>
        </p:sp>
        <p:sp>
          <p:nvSpPr>
            <p:cNvPr id="86" name="TextBox 85"/>
            <p:cNvSpPr txBox="1"/>
            <p:nvPr/>
          </p:nvSpPr>
          <p:spPr>
            <a:xfrm>
              <a:off x="6656470" y="3000193"/>
              <a:ext cx="626868" cy="338554"/>
            </a:xfrm>
            <a:prstGeom prst="rect">
              <a:avLst/>
            </a:prstGeom>
            <a:noFill/>
          </p:spPr>
          <p:txBody>
            <a:bodyPr wrap="none" lIns="0" tIns="0" rIns="0" bIns="0" rtlCol="0">
              <a:spAutoFit/>
            </a:bodyPr>
            <a:lstStyle/>
            <a:p>
              <a:r>
                <a:rPr lang="en-US" sz="1100" dirty="0">
                  <a:latin typeface="Times New Roman"/>
                  <a:cs typeface="Times New Roman"/>
                </a:rPr>
                <a:t>Supervised </a:t>
              </a:r>
            </a:p>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C</a:t>
              </a:r>
              <a:r>
                <a:rPr lang="en-US" sz="1100" dirty="0">
                  <a:latin typeface="Times New Roman"/>
                  <a:cs typeface="Times New Roman"/>
                </a:rPr>
                <a:t> </a:t>
              </a:r>
            </a:p>
          </p:txBody>
        </p:sp>
        <p:sp>
          <p:nvSpPr>
            <p:cNvPr id="87" name="TextBox 86"/>
            <p:cNvSpPr txBox="1"/>
            <p:nvPr/>
          </p:nvSpPr>
          <p:spPr>
            <a:xfrm>
              <a:off x="6656470" y="4225554"/>
              <a:ext cx="963824" cy="169277"/>
            </a:xfrm>
            <a:prstGeom prst="rect">
              <a:avLst/>
            </a:prstGeom>
            <a:noFill/>
          </p:spPr>
          <p:txBody>
            <a:bodyPr wrap="none" lIns="0" tIns="0" rIns="0" bIns="0" rtlCol="0">
              <a:spAutoFit/>
            </a:bodyPr>
            <a:lstStyle/>
            <a:p>
              <a:r>
                <a:rPr lang="en-US" sz="1100" dirty="0">
                  <a:latin typeface="Times New Roman"/>
                  <a:cs typeface="Times New Roman"/>
                </a:rPr>
                <a:t>Semi-Supervised </a:t>
              </a:r>
            </a:p>
          </p:txBody>
        </p:sp>
        <p:sp>
          <p:nvSpPr>
            <p:cNvPr id="88" name="TextBox 87"/>
            <p:cNvSpPr txBox="1"/>
            <p:nvPr/>
          </p:nvSpPr>
          <p:spPr>
            <a:xfrm>
              <a:off x="6656470" y="5229619"/>
              <a:ext cx="1038746" cy="338554"/>
            </a:xfrm>
            <a:prstGeom prst="rect">
              <a:avLst/>
            </a:prstGeom>
            <a:noFill/>
          </p:spPr>
          <p:txBody>
            <a:bodyPr wrap="none" lIns="0" tIns="0" rIns="0" bIns="0" rtlCol="0">
              <a:spAutoFit/>
            </a:bodyPr>
            <a:lstStyle/>
            <a:p>
              <a:r>
                <a:rPr lang="en-US" sz="1100" dirty="0">
                  <a:latin typeface="Times New Roman"/>
                  <a:cs typeface="Times New Roman"/>
                </a:rPr>
                <a:t>Domain adversary </a:t>
              </a:r>
            </a:p>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D</a:t>
              </a:r>
            </a:p>
          </p:txBody>
        </p:sp>
        <p:sp>
          <p:nvSpPr>
            <p:cNvPr id="89" name="TextBox 88"/>
            <p:cNvSpPr txBox="1"/>
            <p:nvPr/>
          </p:nvSpPr>
          <p:spPr>
            <a:xfrm rot="1435189">
              <a:off x="4345022" y="5941916"/>
              <a:ext cx="821106" cy="430887"/>
            </a:xfrm>
            <a:prstGeom prst="rect">
              <a:avLst/>
            </a:prstGeom>
            <a:solidFill>
              <a:schemeClr val="bg1"/>
            </a:solidFill>
          </p:spPr>
          <p:txBody>
            <a:bodyPr wrap="square" lIns="0" tIns="0" rIns="0" bIns="0" rtlCol="0">
              <a:spAutoFit/>
            </a:bodyPr>
            <a:lstStyle/>
            <a:p>
              <a:r>
                <a:rPr lang="en-US" sz="1400" b="1" dirty="0">
                  <a:solidFill>
                    <a:srgbClr val="0000FF"/>
                  </a:solidFill>
                  <a:latin typeface="Times New Roman"/>
                  <a:cs typeface="Times New Roman"/>
                </a:rPr>
                <a:t>Gradient reversal</a:t>
              </a:r>
            </a:p>
          </p:txBody>
        </p:sp>
        <p:graphicFrame>
          <p:nvGraphicFramePr>
            <p:cNvPr id="90" name="Object 89"/>
            <p:cNvGraphicFramePr>
              <a:graphicFrameLocks noChangeAspect="1"/>
            </p:cNvGraphicFramePr>
            <p:nvPr>
              <p:extLst/>
            </p:nvPr>
          </p:nvGraphicFramePr>
          <p:xfrm>
            <a:off x="5259388" y="5989638"/>
            <a:ext cx="279400" cy="358775"/>
          </p:xfrm>
          <a:graphic>
            <a:graphicData uri="http://schemas.openxmlformats.org/presentationml/2006/ole">
              <mc:AlternateContent xmlns:mc="http://schemas.openxmlformats.org/markup-compatibility/2006">
                <mc:Choice xmlns:v="urn:schemas-microsoft-com:vml" Requires="v">
                  <p:oleObj spid="_x0000_s49096" name="Equation" r:id="rId12" imgW="304800" imgH="393700" progId="Equation.3">
                    <p:embed/>
                  </p:oleObj>
                </mc:Choice>
                <mc:Fallback>
                  <p:oleObj name="Equation" r:id="rId12" imgW="304800" imgH="393700" progId="Equation.3">
                    <p:embed/>
                    <p:pic>
                      <p:nvPicPr>
                        <p:cNvPr id="90" name="Object 89"/>
                        <p:cNvPicPr/>
                        <p:nvPr/>
                      </p:nvPicPr>
                      <p:blipFill>
                        <a:blip r:embed="rId13"/>
                        <a:stretch>
                          <a:fillRect/>
                        </a:stretch>
                      </p:blipFill>
                      <p:spPr>
                        <a:xfrm>
                          <a:off x="5259388" y="5989638"/>
                          <a:ext cx="279400" cy="358775"/>
                        </a:xfrm>
                        <a:prstGeom prst="rect">
                          <a:avLst/>
                        </a:prstGeom>
                        <a:solidFill>
                          <a:schemeClr val="bg1"/>
                        </a:solidFill>
                      </p:spPr>
                    </p:pic>
                  </p:oleObj>
                </mc:Fallback>
              </mc:AlternateContent>
            </a:graphicData>
          </a:graphic>
        </p:graphicFrame>
        <p:sp>
          <p:nvSpPr>
            <p:cNvPr id="91" name="TextBox 90"/>
            <p:cNvSpPr txBox="1"/>
            <p:nvPr/>
          </p:nvSpPr>
          <p:spPr>
            <a:xfrm>
              <a:off x="1752600" y="2009014"/>
              <a:ext cx="1785738" cy="246221"/>
            </a:xfrm>
            <a:prstGeom prst="rect">
              <a:avLst/>
            </a:prstGeom>
            <a:noFill/>
          </p:spPr>
          <p:txBody>
            <a:bodyPr vert="horz" wrap="square" lIns="0" tIns="0" rIns="0" bIns="0" rtlCol="0">
              <a:spAutoFit/>
            </a:bodyPr>
            <a:lstStyle/>
            <a:p>
              <a:pPr algn="ctr"/>
              <a:r>
                <a:rPr lang="en-US" sz="1600" b="1" dirty="0">
                  <a:latin typeface="Times New Roman"/>
                  <a:cs typeface="Times New Roman"/>
                </a:rPr>
                <a:t>Shared Components</a:t>
              </a:r>
            </a:p>
          </p:txBody>
        </p:sp>
        <p:sp>
          <p:nvSpPr>
            <p:cNvPr id="92" name="Rectangle 91"/>
            <p:cNvSpPr/>
            <p:nvPr/>
          </p:nvSpPr>
          <p:spPr>
            <a:xfrm>
              <a:off x="3234212"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graphicFrame>
          <p:nvGraphicFramePr>
            <p:cNvPr id="93" name="Object 92"/>
            <p:cNvGraphicFramePr>
              <a:graphicFrameLocks noChangeAspect="1"/>
            </p:cNvGraphicFramePr>
            <p:nvPr>
              <p:extLst/>
            </p:nvPr>
          </p:nvGraphicFramePr>
          <p:xfrm>
            <a:off x="3284538" y="2816225"/>
            <a:ext cx="234950" cy="2881313"/>
          </p:xfrm>
          <a:graphic>
            <a:graphicData uri="http://schemas.openxmlformats.org/presentationml/2006/ole">
              <mc:AlternateContent xmlns:mc="http://schemas.openxmlformats.org/markup-compatibility/2006">
                <mc:Choice xmlns:v="urn:schemas-microsoft-com:vml" Requires="v">
                  <p:oleObj spid="_x0000_s49097" name="Equation" r:id="rId14" imgW="76200" imgH="1104900" progId="Equation.3">
                    <p:embed/>
                  </p:oleObj>
                </mc:Choice>
                <mc:Fallback>
                  <p:oleObj name="Equation" r:id="rId14" imgW="76200" imgH="1104900" progId="Equation.3">
                    <p:embed/>
                    <p:pic>
                      <p:nvPicPr>
                        <p:cNvPr id="93" name="Object 92"/>
                        <p:cNvPicPr/>
                        <p:nvPr/>
                      </p:nvPicPr>
                      <p:blipFill>
                        <a:blip r:embed="rId15"/>
                        <a:stretch>
                          <a:fillRect/>
                        </a:stretch>
                      </p:blipFill>
                      <p:spPr>
                        <a:xfrm>
                          <a:off x="3284538" y="2816225"/>
                          <a:ext cx="234950" cy="2881313"/>
                        </a:xfrm>
                        <a:prstGeom prst="rect">
                          <a:avLst/>
                        </a:prstGeom>
                      </p:spPr>
                    </p:pic>
                  </p:oleObj>
                </mc:Fallback>
              </mc:AlternateContent>
            </a:graphicData>
          </a:graphic>
        </p:graphicFrame>
        <p:graphicFrame>
          <p:nvGraphicFramePr>
            <p:cNvPr id="94" name="Object 93"/>
            <p:cNvGraphicFramePr>
              <a:graphicFrameLocks noChangeAspect="1"/>
            </p:cNvGraphicFramePr>
            <p:nvPr>
              <p:extLst/>
            </p:nvPr>
          </p:nvGraphicFramePr>
          <p:xfrm>
            <a:off x="3890884" y="2849899"/>
            <a:ext cx="234950" cy="2881313"/>
          </p:xfrm>
          <a:graphic>
            <a:graphicData uri="http://schemas.openxmlformats.org/presentationml/2006/ole">
              <mc:AlternateContent xmlns:mc="http://schemas.openxmlformats.org/markup-compatibility/2006">
                <mc:Choice xmlns:v="urn:schemas-microsoft-com:vml" Requires="v">
                  <p:oleObj spid="_x0000_s49098" name="Equation" r:id="rId16" imgW="76200" imgH="1104900" progId="Equation.3">
                    <p:embed/>
                  </p:oleObj>
                </mc:Choice>
                <mc:Fallback>
                  <p:oleObj name="Equation" r:id="rId16" imgW="76200" imgH="1104900" progId="Equation.3">
                    <p:embed/>
                    <p:pic>
                      <p:nvPicPr>
                        <p:cNvPr id="94" name="Object 93"/>
                        <p:cNvPicPr/>
                        <p:nvPr/>
                      </p:nvPicPr>
                      <p:blipFill>
                        <a:blip r:embed="rId15"/>
                        <a:stretch>
                          <a:fillRect/>
                        </a:stretch>
                      </p:blipFill>
                      <p:spPr>
                        <a:xfrm>
                          <a:off x="3890884" y="2849899"/>
                          <a:ext cx="234950" cy="2881313"/>
                        </a:xfrm>
                        <a:prstGeom prst="rect">
                          <a:avLst/>
                        </a:prstGeom>
                      </p:spPr>
                    </p:pic>
                  </p:oleObj>
                </mc:Fallback>
              </mc:AlternateContent>
            </a:graphicData>
          </a:graphic>
        </p:graphicFrame>
        <p:graphicFrame>
          <p:nvGraphicFramePr>
            <p:cNvPr id="95" name="Object 94"/>
            <p:cNvGraphicFramePr>
              <a:graphicFrameLocks noChangeAspect="1"/>
            </p:cNvGraphicFramePr>
            <p:nvPr>
              <p:extLst/>
            </p:nvPr>
          </p:nvGraphicFramePr>
          <p:xfrm>
            <a:off x="4845440" y="2934053"/>
            <a:ext cx="236056" cy="430387"/>
          </p:xfrm>
          <a:graphic>
            <a:graphicData uri="http://schemas.openxmlformats.org/presentationml/2006/ole">
              <mc:AlternateContent xmlns:mc="http://schemas.openxmlformats.org/markup-compatibility/2006">
                <mc:Choice xmlns:v="urn:schemas-microsoft-com:vml" Requires="v">
                  <p:oleObj spid="_x0000_s49099" name="Equation" r:id="rId17" imgW="76200" imgH="165100" progId="Equation.3">
                    <p:embed/>
                  </p:oleObj>
                </mc:Choice>
                <mc:Fallback>
                  <p:oleObj name="Equation" r:id="rId17" imgW="76200" imgH="165100" progId="Equation.3">
                    <p:embed/>
                    <p:pic>
                      <p:nvPicPr>
                        <p:cNvPr id="95" name="Object 94"/>
                        <p:cNvPicPr/>
                        <p:nvPr/>
                      </p:nvPicPr>
                      <p:blipFill>
                        <a:blip r:embed="rId5"/>
                        <a:stretch>
                          <a:fillRect/>
                        </a:stretch>
                      </p:blipFill>
                      <p:spPr>
                        <a:xfrm>
                          <a:off x="4845440" y="2934053"/>
                          <a:ext cx="236056" cy="430387"/>
                        </a:xfrm>
                        <a:prstGeom prst="rect">
                          <a:avLst/>
                        </a:prstGeom>
                      </p:spPr>
                    </p:pic>
                  </p:oleObj>
                </mc:Fallback>
              </mc:AlternateContent>
            </a:graphicData>
          </a:graphic>
        </p:graphicFrame>
        <p:graphicFrame>
          <p:nvGraphicFramePr>
            <p:cNvPr id="96" name="Object 95"/>
            <p:cNvGraphicFramePr>
              <a:graphicFrameLocks noChangeAspect="1"/>
            </p:cNvGraphicFramePr>
            <p:nvPr>
              <p:extLst/>
            </p:nvPr>
          </p:nvGraphicFramePr>
          <p:xfrm>
            <a:off x="4845440" y="3857404"/>
            <a:ext cx="236056" cy="430387"/>
          </p:xfrm>
          <a:graphic>
            <a:graphicData uri="http://schemas.openxmlformats.org/presentationml/2006/ole">
              <mc:AlternateContent xmlns:mc="http://schemas.openxmlformats.org/markup-compatibility/2006">
                <mc:Choice xmlns:v="urn:schemas-microsoft-com:vml" Requires="v">
                  <p:oleObj spid="_x0000_s49100" name="Equation" r:id="rId18" imgW="76200" imgH="165100" progId="Equation.3">
                    <p:embed/>
                  </p:oleObj>
                </mc:Choice>
                <mc:Fallback>
                  <p:oleObj name="Equation" r:id="rId18" imgW="76200" imgH="165100" progId="Equation.3">
                    <p:embed/>
                    <p:pic>
                      <p:nvPicPr>
                        <p:cNvPr id="96" name="Object 95"/>
                        <p:cNvPicPr/>
                        <p:nvPr/>
                      </p:nvPicPr>
                      <p:blipFill>
                        <a:blip r:embed="rId5"/>
                        <a:stretch>
                          <a:fillRect/>
                        </a:stretch>
                      </p:blipFill>
                      <p:spPr>
                        <a:xfrm>
                          <a:off x="4845440" y="3857404"/>
                          <a:ext cx="236056" cy="430387"/>
                        </a:xfrm>
                        <a:prstGeom prst="rect">
                          <a:avLst/>
                        </a:prstGeom>
                      </p:spPr>
                    </p:pic>
                  </p:oleObj>
                </mc:Fallback>
              </mc:AlternateContent>
            </a:graphicData>
          </a:graphic>
        </p:graphicFrame>
        <p:graphicFrame>
          <p:nvGraphicFramePr>
            <p:cNvPr id="97" name="Object 96"/>
            <p:cNvGraphicFramePr>
              <a:graphicFrameLocks noChangeAspect="1"/>
            </p:cNvGraphicFramePr>
            <p:nvPr>
              <p:extLst/>
            </p:nvPr>
          </p:nvGraphicFramePr>
          <p:xfrm>
            <a:off x="5494186" y="3744321"/>
            <a:ext cx="236056" cy="430387"/>
          </p:xfrm>
          <a:graphic>
            <a:graphicData uri="http://schemas.openxmlformats.org/presentationml/2006/ole">
              <mc:AlternateContent xmlns:mc="http://schemas.openxmlformats.org/markup-compatibility/2006">
                <mc:Choice xmlns:v="urn:schemas-microsoft-com:vml" Requires="v">
                  <p:oleObj spid="_x0000_s49101" name="Equation" r:id="rId19" imgW="76200" imgH="165100" progId="Equation.3">
                    <p:embed/>
                  </p:oleObj>
                </mc:Choice>
                <mc:Fallback>
                  <p:oleObj name="Equation" r:id="rId19" imgW="76200" imgH="165100" progId="Equation.3">
                    <p:embed/>
                    <p:pic>
                      <p:nvPicPr>
                        <p:cNvPr id="97" name="Object 96"/>
                        <p:cNvPicPr/>
                        <p:nvPr/>
                      </p:nvPicPr>
                      <p:blipFill>
                        <a:blip r:embed="rId5"/>
                        <a:stretch>
                          <a:fillRect/>
                        </a:stretch>
                      </p:blipFill>
                      <p:spPr>
                        <a:xfrm>
                          <a:off x="5494186" y="3744321"/>
                          <a:ext cx="236056" cy="430387"/>
                        </a:xfrm>
                        <a:prstGeom prst="rect">
                          <a:avLst/>
                        </a:prstGeom>
                      </p:spPr>
                    </p:pic>
                  </p:oleObj>
                </mc:Fallback>
              </mc:AlternateContent>
            </a:graphicData>
          </a:graphic>
        </p:graphicFrame>
        <p:graphicFrame>
          <p:nvGraphicFramePr>
            <p:cNvPr id="98" name="Object 97"/>
            <p:cNvGraphicFramePr>
              <a:graphicFrameLocks noChangeAspect="1"/>
            </p:cNvGraphicFramePr>
            <p:nvPr>
              <p:extLst/>
            </p:nvPr>
          </p:nvGraphicFramePr>
          <p:xfrm>
            <a:off x="4845440" y="5169986"/>
            <a:ext cx="236056" cy="430387"/>
          </p:xfrm>
          <a:graphic>
            <a:graphicData uri="http://schemas.openxmlformats.org/presentationml/2006/ole">
              <mc:AlternateContent xmlns:mc="http://schemas.openxmlformats.org/markup-compatibility/2006">
                <mc:Choice xmlns:v="urn:schemas-microsoft-com:vml" Requires="v">
                  <p:oleObj spid="_x0000_s49102" name="Equation" r:id="rId20" imgW="76200" imgH="165100" progId="Equation.3">
                    <p:embed/>
                  </p:oleObj>
                </mc:Choice>
                <mc:Fallback>
                  <p:oleObj name="Equation" r:id="rId20" imgW="76200" imgH="165100" progId="Equation.3">
                    <p:embed/>
                    <p:pic>
                      <p:nvPicPr>
                        <p:cNvPr id="98" name="Object 97"/>
                        <p:cNvPicPr/>
                        <p:nvPr/>
                      </p:nvPicPr>
                      <p:blipFill>
                        <a:blip r:embed="rId5"/>
                        <a:stretch>
                          <a:fillRect/>
                        </a:stretch>
                      </p:blipFill>
                      <p:spPr>
                        <a:xfrm>
                          <a:off x="4845440" y="5169986"/>
                          <a:ext cx="236056" cy="430387"/>
                        </a:xfrm>
                        <a:prstGeom prst="rect">
                          <a:avLst/>
                        </a:prstGeom>
                      </p:spPr>
                    </p:pic>
                  </p:oleObj>
                </mc:Fallback>
              </mc:AlternateContent>
            </a:graphicData>
          </a:graphic>
        </p:graphicFrame>
        <p:graphicFrame>
          <p:nvGraphicFramePr>
            <p:cNvPr id="99" name="Object 98"/>
            <p:cNvGraphicFramePr>
              <a:graphicFrameLocks noChangeAspect="1"/>
            </p:cNvGraphicFramePr>
            <p:nvPr>
              <p:extLst/>
            </p:nvPr>
          </p:nvGraphicFramePr>
          <p:xfrm>
            <a:off x="2409565" y="4434202"/>
            <a:ext cx="236056" cy="430387"/>
          </p:xfrm>
          <a:graphic>
            <a:graphicData uri="http://schemas.openxmlformats.org/presentationml/2006/ole">
              <mc:AlternateContent xmlns:mc="http://schemas.openxmlformats.org/markup-compatibility/2006">
                <mc:Choice xmlns:v="urn:schemas-microsoft-com:vml" Requires="v">
                  <p:oleObj spid="_x0000_s49103" name="Equation" r:id="rId21" imgW="76200" imgH="165100" progId="Equation.3">
                    <p:embed/>
                  </p:oleObj>
                </mc:Choice>
                <mc:Fallback>
                  <p:oleObj name="Equation" r:id="rId21" imgW="76200" imgH="165100" progId="Equation.3">
                    <p:embed/>
                    <p:pic>
                      <p:nvPicPr>
                        <p:cNvPr id="99" name="Object 98"/>
                        <p:cNvPicPr/>
                        <p:nvPr/>
                      </p:nvPicPr>
                      <p:blipFill>
                        <a:blip r:embed="rId5"/>
                        <a:stretch>
                          <a:fillRect/>
                        </a:stretch>
                      </p:blipFill>
                      <p:spPr>
                        <a:xfrm>
                          <a:off x="2409565" y="4434202"/>
                          <a:ext cx="236056" cy="430387"/>
                        </a:xfrm>
                        <a:prstGeom prst="rect">
                          <a:avLst/>
                        </a:prstGeom>
                      </p:spPr>
                    </p:pic>
                  </p:oleObj>
                </mc:Fallback>
              </mc:AlternateContent>
            </a:graphicData>
          </a:graphic>
        </p:graphicFrame>
        <p:sp>
          <p:nvSpPr>
            <p:cNvPr id="100" name="TextBox 99"/>
            <p:cNvSpPr txBox="1"/>
            <p:nvPr/>
          </p:nvSpPr>
          <p:spPr>
            <a:xfrm>
              <a:off x="6656470" y="4418457"/>
              <a:ext cx="427567" cy="169277"/>
            </a:xfrm>
            <a:prstGeom prst="rect">
              <a:avLst/>
            </a:prstGeom>
            <a:noFill/>
          </p:spPr>
          <p:txBody>
            <a:bodyPr wrap="none" lIns="0" tIns="0" rIns="0" bIns="0" rtlCol="0">
              <a:spAutoFit/>
            </a:bodyPr>
            <a:lstStyle/>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G</a:t>
              </a:r>
            </a:p>
          </p:txBody>
        </p:sp>
        <p:graphicFrame>
          <p:nvGraphicFramePr>
            <p:cNvPr id="101" name="Object 100"/>
            <p:cNvGraphicFramePr>
              <a:graphicFrameLocks noChangeAspect="1"/>
            </p:cNvGraphicFramePr>
            <p:nvPr>
              <p:extLst/>
            </p:nvPr>
          </p:nvGraphicFramePr>
          <p:xfrm>
            <a:off x="4362544" y="6405202"/>
            <a:ext cx="509588" cy="360362"/>
          </p:xfrm>
          <a:graphic>
            <a:graphicData uri="http://schemas.openxmlformats.org/presentationml/2006/ole">
              <mc:AlternateContent xmlns:mc="http://schemas.openxmlformats.org/markup-compatibility/2006">
                <mc:Choice xmlns:v="urn:schemas-microsoft-com:vml" Requires="v">
                  <p:oleObj spid="_x0000_s49104" name="Equation" r:id="rId22" imgW="558800" imgH="393700" progId="Equation.3">
                    <p:embed/>
                  </p:oleObj>
                </mc:Choice>
                <mc:Fallback>
                  <p:oleObj name="Equation" r:id="rId22" imgW="558800" imgH="393700" progId="Equation.3">
                    <p:embed/>
                    <p:pic>
                      <p:nvPicPr>
                        <p:cNvPr id="101" name="Object 100"/>
                        <p:cNvPicPr/>
                        <p:nvPr/>
                      </p:nvPicPr>
                      <p:blipFill>
                        <a:blip r:embed="rId23"/>
                        <a:stretch>
                          <a:fillRect/>
                        </a:stretch>
                      </p:blipFill>
                      <p:spPr>
                        <a:xfrm>
                          <a:off x="4362544" y="6405202"/>
                          <a:ext cx="509588" cy="360362"/>
                        </a:xfrm>
                        <a:prstGeom prst="rect">
                          <a:avLst/>
                        </a:prstGeom>
                        <a:noFill/>
                      </p:spPr>
                    </p:pic>
                  </p:oleObj>
                </mc:Fallback>
              </mc:AlternateContent>
            </a:graphicData>
          </a:graphic>
        </p:graphicFrame>
        <p:sp>
          <p:nvSpPr>
            <p:cNvPr id="102" name="TextBox 101"/>
            <p:cNvSpPr txBox="1"/>
            <p:nvPr/>
          </p:nvSpPr>
          <p:spPr>
            <a:xfrm>
              <a:off x="4641126" y="5668628"/>
              <a:ext cx="714040"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d</a:t>
              </a:r>
              <a:r>
                <a:rPr lang="en-US" sz="1100" dirty="0">
                  <a:latin typeface="Times New Roman"/>
                  <a:cs typeface="Times New Roman"/>
                </a:rPr>
                <a:t>)</a:t>
              </a:r>
            </a:p>
          </p:txBody>
        </p:sp>
        <p:graphicFrame>
          <p:nvGraphicFramePr>
            <p:cNvPr id="103" name="Object 102"/>
            <p:cNvGraphicFramePr>
              <a:graphicFrameLocks noChangeAspect="1"/>
            </p:cNvGraphicFramePr>
            <p:nvPr>
              <p:extLst/>
            </p:nvPr>
          </p:nvGraphicFramePr>
          <p:xfrm>
            <a:off x="610656" y="3604785"/>
            <a:ext cx="234950" cy="1060450"/>
          </p:xfrm>
          <a:graphic>
            <a:graphicData uri="http://schemas.openxmlformats.org/presentationml/2006/ole">
              <mc:AlternateContent xmlns:mc="http://schemas.openxmlformats.org/markup-compatibility/2006">
                <mc:Choice xmlns:v="urn:schemas-microsoft-com:vml" Requires="v">
                  <p:oleObj spid="_x0000_s49105" name="Equation" r:id="rId24" imgW="76200" imgH="406400" progId="Equation.3">
                    <p:embed/>
                  </p:oleObj>
                </mc:Choice>
                <mc:Fallback>
                  <p:oleObj name="Equation" r:id="rId24" imgW="76200" imgH="406400" progId="Equation.3">
                    <p:embed/>
                    <p:pic>
                      <p:nvPicPr>
                        <p:cNvPr id="103" name="Object 102"/>
                        <p:cNvPicPr/>
                        <p:nvPr/>
                      </p:nvPicPr>
                      <p:blipFill>
                        <a:blip r:embed="rId25"/>
                        <a:stretch>
                          <a:fillRect/>
                        </a:stretch>
                      </p:blipFill>
                      <p:spPr>
                        <a:xfrm>
                          <a:off x="610656" y="3604785"/>
                          <a:ext cx="234950" cy="1060450"/>
                        </a:xfrm>
                        <a:prstGeom prst="rect">
                          <a:avLst/>
                        </a:prstGeom>
                      </p:spPr>
                    </p:pic>
                  </p:oleObj>
                </mc:Fallback>
              </mc:AlternateContent>
            </a:graphicData>
          </a:graphic>
        </p:graphicFrame>
        <p:graphicFrame>
          <p:nvGraphicFramePr>
            <p:cNvPr id="104" name="Object 103"/>
            <p:cNvGraphicFramePr>
              <a:graphicFrameLocks noChangeAspect="1"/>
            </p:cNvGraphicFramePr>
            <p:nvPr>
              <p:extLst/>
            </p:nvPr>
          </p:nvGraphicFramePr>
          <p:xfrm>
            <a:off x="1149655" y="3924332"/>
            <a:ext cx="236056" cy="430387"/>
          </p:xfrm>
          <a:graphic>
            <a:graphicData uri="http://schemas.openxmlformats.org/presentationml/2006/ole">
              <mc:AlternateContent xmlns:mc="http://schemas.openxmlformats.org/markup-compatibility/2006">
                <mc:Choice xmlns:v="urn:schemas-microsoft-com:vml" Requires="v">
                  <p:oleObj spid="_x0000_s49106" name="Equation" r:id="rId26" imgW="76200" imgH="165100" progId="Equation.3">
                    <p:embed/>
                  </p:oleObj>
                </mc:Choice>
                <mc:Fallback>
                  <p:oleObj name="Equation" r:id="rId26" imgW="76200" imgH="165100" progId="Equation.3">
                    <p:embed/>
                    <p:pic>
                      <p:nvPicPr>
                        <p:cNvPr id="104" name="Object 103"/>
                        <p:cNvPicPr/>
                        <p:nvPr/>
                      </p:nvPicPr>
                      <p:blipFill>
                        <a:blip r:embed="rId5"/>
                        <a:stretch>
                          <a:fillRect/>
                        </a:stretch>
                      </p:blipFill>
                      <p:spPr>
                        <a:xfrm>
                          <a:off x="1149655" y="3924332"/>
                          <a:ext cx="236056" cy="430387"/>
                        </a:xfrm>
                        <a:prstGeom prst="rect">
                          <a:avLst/>
                        </a:prstGeom>
                      </p:spPr>
                    </p:pic>
                  </p:oleObj>
                </mc:Fallback>
              </mc:AlternateContent>
            </a:graphicData>
          </a:graphic>
        </p:graphicFrame>
        <p:sp>
          <p:nvSpPr>
            <p:cNvPr id="105" name="TextBox 104"/>
            <p:cNvSpPr txBox="1"/>
            <p:nvPr/>
          </p:nvSpPr>
          <p:spPr>
            <a:xfrm>
              <a:off x="5693935" y="5536623"/>
              <a:ext cx="838566" cy="169277"/>
            </a:xfrm>
            <a:prstGeom prst="rect">
              <a:avLst/>
            </a:prstGeom>
            <a:noFill/>
          </p:spPr>
          <p:txBody>
            <a:bodyPr wrap="square" lIns="0" tIns="0" rIns="0" bIns="0" rtlCol="0">
              <a:spAutoFit/>
            </a:bodyPr>
            <a:lstStyle/>
            <a:p>
              <a:pPr algn="ctr"/>
              <a:r>
                <a:rPr lang="en-US" sz="1100" dirty="0">
                  <a:latin typeface="Times New Roman"/>
                  <a:cs typeface="Times New Roman"/>
                </a:rPr>
                <a:t>Domain label</a:t>
              </a:r>
            </a:p>
          </p:txBody>
        </p:sp>
      </p:grpSp>
    </p:spTree>
    <p:extLst>
      <p:ext uri="{BB962C8B-B14F-4D97-AF65-F5344CB8AC3E}">
        <p14:creationId xmlns:p14="http://schemas.microsoft.com/office/powerpoint/2010/main" val="2909566637"/>
      </p:ext>
    </p:extLst>
  </p:cSld>
  <p:clrMapOvr>
    <a:masterClrMapping/>
  </p:clrMapOvr>
  <mc:AlternateContent xmlns:mc="http://schemas.openxmlformats.org/markup-compatibility/2006" xmlns:p14="http://schemas.microsoft.com/office/powerpoint/2010/main">
    <mc:Choice Requires="p14">
      <p:transition spd="slow" p14:dur="2000" advTm="69027"/>
    </mc:Choice>
    <mc:Fallback xmlns="">
      <p:transition xmlns:p14="http://schemas.microsoft.com/office/powerpoint/2010/main" spd="slow" advTm="69027"/>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817" y="22732"/>
            <a:ext cx="8229600" cy="783899"/>
          </a:xfrm>
        </p:spPr>
        <p:txBody>
          <a:bodyPr>
            <a:normAutofit fontScale="90000"/>
          </a:bodyPr>
          <a:lstStyle/>
          <a:p>
            <a:pPr algn="ctr"/>
            <a:r>
              <a:rPr lang="en-US" sz="3600" b="1" dirty="0"/>
              <a:t>Domain Adaptation with Adversarial Training</a:t>
            </a:r>
            <a:endParaRPr lang="en-US" sz="3600" dirty="0"/>
          </a:p>
        </p:txBody>
      </p:sp>
      <p:sp>
        <p:nvSpPr>
          <p:cNvPr id="9" name="TextBox 8"/>
          <p:cNvSpPr txBox="1"/>
          <p:nvPr/>
        </p:nvSpPr>
        <p:spPr>
          <a:xfrm>
            <a:off x="842433" y="861998"/>
            <a:ext cx="4109493" cy="369332"/>
          </a:xfrm>
          <a:prstGeom prst="rect">
            <a:avLst/>
          </a:prstGeom>
          <a:noFill/>
        </p:spPr>
        <p:txBody>
          <a:bodyPr wrap="none" rtlCol="0">
            <a:spAutoFit/>
          </a:bodyPr>
          <a:lstStyle/>
          <a:p>
            <a:r>
              <a:rPr lang="en-US" b="1" dirty="0"/>
              <a:t>Domain discriminator is defined by:</a:t>
            </a:r>
          </a:p>
        </p:txBody>
      </p:sp>
      <p:sp>
        <p:nvSpPr>
          <p:cNvPr id="10" name="TextBox 9"/>
          <p:cNvSpPr txBox="1"/>
          <p:nvPr/>
        </p:nvSpPr>
        <p:spPr>
          <a:xfrm>
            <a:off x="842433" y="1952814"/>
            <a:ext cx="5712697" cy="369332"/>
          </a:xfrm>
          <a:prstGeom prst="rect">
            <a:avLst/>
          </a:prstGeom>
          <a:noFill/>
        </p:spPr>
        <p:txBody>
          <a:bodyPr wrap="none" rtlCol="0">
            <a:spAutoFit/>
          </a:bodyPr>
          <a:lstStyle/>
          <a:p>
            <a:r>
              <a:rPr lang="en-US" b="1" dirty="0"/>
              <a:t>Negative log probability of the discriminator loss:</a:t>
            </a:r>
          </a:p>
        </p:txBody>
      </p:sp>
      <p:sp>
        <p:nvSpPr>
          <p:cNvPr id="11" name="TextBox 10"/>
          <p:cNvSpPr txBox="1"/>
          <p:nvPr/>
        </p:nvSpPr>
        <p:spPr>
          <a:xfrm>
            <a:off x="842433" y="3022595"/>
            <a:ext cx="4264133" cy="369332"/>
          </a:xfrm>
          <a:prstGeom prst="rect">
            <a:avLst/>
          </a:prstGeom>
          <a:noFill/>
        </p:spPr>
        <p:txBody>
          <a:bodyPr wrap="none" rtlCol="0">
            <a:spAutoFit/>
          </a:bodyPr>
          <a:lstStyle/>
          <a:p>
            <a:r>
              <a:rPr lang="en-US" b="1" dirty="0"/>
              <a:t>Domain adversary loss is defined by:</a:t>
            </a:r>
          </a:p>
        </p:txBody>
      </p:sp>
      <p:grpSp>
        <p:nvGrpSpPr>
          <p:cNvPr id="12" name="Group 11"/>
          <p:cNvGrpSpPr/>
          <p:nvPr/>
        </p:nvGrpSpPr>
        <p:grpSpPr>
          <a:xfrm>
            <a:off x="822599" y="4866999"/>
            <a:ext cx="6159500" cy="859602"/>
            <a:chOff x="1185668" y="5312598"/>
            <a:chExt cx="6159500" cy="859602"/>
          </a:xfrm>
        </p:grpSpPr>
        <p:sp>
          <p:nvSpPr>
            <p:cNvPr id="14" name="Rounded Rectangle 13"/>
            <p:cNvSpPr/>
            <p:nvPr/>
          </p:nvSpPr>
          <p:spPr>
            <a:xfrm>
              <a:off x="1185668" y="5312598"/>
              <a:ext cx="6159500" cy="859602"/>
            </a:xfrm>
            <a:prstGeom prst="roundRect">
              <a:avLst/>
            </a:prstGeom>
            <a:gradFill flip="none" rotWithShape="1">
              <a:gsLst>
                <a:gs pos="0">
                  <a:schemeClr val="accent1">
                    <a:shade val="70000"/>
                    <a:satMod val="150000"/>
                    <a:alpha val="28000"/>
                  </a:schemeClr>
                </a:gs>
                <a:gs pos="34000">
                  <a:schemeClr val="accent1">
                    <a:shade val="70000"/>
                    <a:satMod val="140000"/>
                    <a:alpha val="28000"/>
                  </a:schemeClr>
                </a:gs>
                <a:gs pos="70000">
                  <a:schemeClr val="accent1">
                    <a:tint val="100000"/>
                    <a:shade val="90000"/>
                    <a:satMod val="140000"/>
                    <a:alpha val="28000"/>
                  </a:schemeClr>
                </a:gs>
                <a:gs pos="100000">
                  <a:schemeClr val="accent1">
                    <a:tint val="100000"/>
                    <a:shade val="100000"/>
                    <a:satMod val="100000"/>
                    <a:alpha val="28000"/>
                  </a:schemeClr>
                </a:gs>
              </a:gsLst>
              <a:path path="circle">
                <a:fillToRect l="100000" t="100000" r="100000" b="100000"/>
              </a:path>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5" name="Object 14"/>
            <p:cNvGraphicFramePr>
              <a:graphicFrameLocks noChangeAspect="1"/>
            </p:cNvGraphicFramePr>
            <p:nvPr>
              <p:extLst/>
            </p:nvPr>
          </p:nvGraphicFramePr>
          <p:xfrm>
            <a:off x="1469831" y="5386431"/>
            <a:ext cx="762000" cy="242089"/>
          </p:xfrm>
          <a:graphic>
            <a:graphicData uri="http://schemas.openxmlformats.org/presentationml/2006/ole">
              <mc:AlternateContent xmlns:mc="http://schemas.openxmlformats.org/markup-compatibility/2006">
                <mc:Choice xmlns:v="urn:schemas-microsoft-com:vml" Requires="v">
                  <p:oleObj spid="_x0000_s11713" name="Equation" r:id="rId4" imgW="698500" imgH="203200" progId="Equation.3">
                    <p:embed/>
                  </p:oleObj>
                </mc:Choice>
                <mc:Fallback>
                  <p:oleObj name="Equation" r:id="rId4" imgW="698500" imgH="203200" progId="Equation.3">
                    <p:embed/>
                    <p:pic>
                      <p:nvPicPr>
                        <p:cNvPr id="15" name="Object 14"/>
                        <p:cNvPicPr/>
                        <p:nvPr/>
                      </p:nvPicPr>
                      <p:blipFill>
                        <a:blip r:embed="rId5"/>
                        <a:stretch>
                          <a:fillRect/>
                        </a:stretch>
                      </p:blipFill>
                      <p:spPr>
                        <a:xfrm>
                          <a:off x="1469831" y="5386431"/>
                          <a:ext cx="762000" cy="242089"/>
                        </a:xfrm>
                        <a:prstGeom prst="rect">
                          <a:avLst/>
                        </a:prstGeom>
                      </p:spPr>
                    </p:pic>
                  </p:oleObj>
                </mc:Fallback>
              </mc:AlternateContent>
            </a:graphicData>
          </a:graphic>
        </p:graphicFrame>
        <p:sp>
          <p:nvSpPr>
            <p:cNvPr id="16" name="TextBox 15"/>
            <p:cNvSpPr txBox="1"/>
            <p:nvPr/>
          </p:nvSpPr>
          <p:spPr>
            <a:xfrm>
              <a:off x="2265166" y="5313966"/>
              <a:ext cx="4660902" cy="338554"/>
            </a:xfrm>
            <a:prstGeom prst="rect">
              <a:avLst/>
            </a:prstGeom>
            <a:noFill/>
          </p:spPr>
          <p:txBody>
            <a:bodyPr wrap="square" rtlCol="0">
              <a:spAutoFit/>
            </a:bodyPr>
            <a:lstStyle/>
            <a:p>
              <a:r>
                <a:rPr lang="en-US" sz="1600" dirty="0"/>
                <a:t>Convolution filters and dense layer parameters</a:t>
              </a:r>
            </a:p>
          </p:txBody>
        </p:sp>
        <p:graphicFrame>
          <p:nvGraphicFramePr>
            <p:cNvPr id="21" name="Object 20"/>
            <p:cNvGraphicFramePr>
              <a:graphicFrameLocks noChangeAspect="1"/>
            </p:cNvGraphicFramePr>
            <p:nvPr>
              <p:extLst/>
            </p:nvPr>
          </p:nvGraphicFramePr>
          <p:xfrm>
            <a:off x="1461893" y="5707886"/>
            <a:ext cx="873125" cy="260350"/>
          </p:xfrm>
          <a:graphic>
            <a:graphicData uri="http://schemas.openxmlformats.org/presentationml/2006/ole">
              <mc:AlternateContent xmlns:mc="http://schemas.openxmlformats.org/markup-compatibility/2006">
                <mc:Choice xmlns:v="urn:schemas-microsoft-com:vml" Requires="v">
                  <p:oleObj spid="_x0000_s11714" name="Equation" r:id="rId6" imgW="800100" imgH="215900" progId="Equation.3">
                    <p:embed/>
                  </p:oleObj>
                </mc:Choice>
                <mc:Fallback>
                  <p:oleObj name="Equation" r:id="rId6" imgW="800100" imgH="215900" progId="Equation.3">
                    <p:embed/>
                    <p:pic>
                      <p:nvPicPr>
                        <p:cNvPr id="21" name="Object 20"/>
                        <p:cNvPicPr/>
                        <p:nvPr/>
                      </p:nvPicPr>
                      <p:blipFill>
                        <a:blip r:embed="rId7"/>
                        <a:stretch>
                          <a:fillRect/>
                        </a:stretch>
                      </p:blipFill>
                      <p:spPr>
                        <a:xfrm>
                          <a:off x="1461893" y="5707886"/>
                          <a:ext cx="873125" cy="260350"/>
                        </a:xfrm>
                        <a:prstGeom prst="rect">
                          <a:avLst/>
                        </a:prstGeom>
                      </p:spPr>
                    </p:pic>
                  </p:oleObj>
                </mc:Fallback>
              </mc:AlternateContent>
            </a:graphicData>
          </a:graphic>
        </p:graphicFrame>
        <p:sp>
          <p:nvSpPr>
            <p:cNvPr id="22" name="TextBox 21"/>
            <p:cNvSpPr txBox="1"/>
            <p:nvPr/>
          </p:nvSpPr>
          <p:spPr>
            <a:xfrm>
              <a:off x="2277866" y="5656866"/>
              <a:ext cx="4902201" cy="338554"/>
            </a:xfrm>
            <a:prstGeom prst="rect">
              <a:avLst/>
            </a:prstGeom>
            <a:noFill/>
          </p:spPr>
          <p:txBody>
            <a:bodyPr wrap="square" rtlCol="0">
              <a:spAutoFit/>
            </a:bodyPr>
            <a:lstStyle/>
            <a:p>
              <a:r>
                <a:rPr lang="en-US" sz="1600" dirty="0"/>
                <a:t>Parameters specific to the domain discriminator part</a:t>
              </a:r>
            </a:p>
          </p:txBody>
        </p:sp>
      </p:grpSp>
      <p:sp>
        <p:nvSpPr>
          <p:cNvPr id="3" name="Rectangle 2"/>
          <p:cNvSpPr/>
          <p:nvPr/>
        </p:nvSpPr>
        <p:spPr>
          <a:xfrm>
            <a:off x="882924" y="4405840"/>
            <a:ext cx="6081906" cy="369332"/>
          </a:xfrm>
          <a:prstGeom prst="rect">
            <a:avLst/>
          </a:prstGeom>
        </p:spPr>
        <p:txBody>
          <a:bodyPr wrap="square">
            <a:spAutoFit/>
          </a:bodyPr>
          <a:lstStyle/>
          <a:p>
            <a:r>
              <a:rPr lang="uk-UA" dirty="0"/>
              <a:t>d ∈ {0,1} </a:t>
            </a:r>
            <a:r>
              <a:rPr lang="en-US" dirty="0"/>
              <a:t> represents the domain of the input tweet </a:t>
            </a:r>
            <a:r>
              <a:rPr lang="en-US" b="1" dirty="0"/>
              <a:t>t</a:t>
            </a:r>
          </a:p>
        </p:txBody>
      </p:sp>
      <p:pic>
        <p:nvPicPr>
          <p:cNvPr id="5" name="Picture 4">
            <a:extLst>
              <a:ext uri="{FF2B5EF4-FFF2-40B4-BE49-F238E27FC236}">
                <a16:creationId xmlns:a16="http://schemas.microsoft.com/office/drawing/2014/main" id="{90328780-878D-0545-B8B6-2BBFD9B11A89}"/>
              </a:ext>
            </a:extLst>
          </p:cNvPr>
          <p:cNvPicPr>
            <a:picLocks noChangeAspect="1"/>
          </p:cNvPicPr>
          <p:nvPr/>
        </p:nvPicPr>
        <p:blipFill>
          <a:blip r:embed="rId8"/>
          <a:stretch>
            <a:fillRect/>
          </a:stretch>
        </p:blipFill>
        <p:spPr>
          <a:xfrm>
            <a:off x="842432" y="1206031"/>
            <a:ext cx="4466438" cy="540000"/>
          </a:xfrm>
          <a:prstGeom prst="rect">
            <a:avLst/>
          </a:prstGeom>
        </p:spPr>
      </p:pic>
      <p:pic>
        <p:nvPicPr>
          <p:cNvPr id="17" name="Picture 16">
            <a:extLst>
              <a:ext uri="{FF2B5EF4-FFF2-40B4-BE49-F238E27FC236}">
                <a16:creationId xmlns:a16="http://schemas.microsoft.com/office/drawing/2014/main" id="{18C43384-8213-B042-83D4-3F45EAEA6E8C}"/>
              </a:ext>
            </a:extLst>
          </p:cNvPr>
          <p:cNvPicPr>
            <a:picLocks noChangeAspect="1"/>
          </p:cNvPicPr>
          <p:nvPr/>
        </p:nvPicPr>
        <p:blipFill>
          <a:blip r:embed="rId9"/>
          <a:stretch>
            <a:fillRect/>
          </a:stretch>
        </p:blipFill>
        <p:spPr>
          <a:xfrm>
            <a:off x="842432" y="2283052"/>
            <a:ext cx="5435385" cy="612000"/>
          </a:xfrm>
          <a:prstGeom prst="rect">
            <a:avLst/>
          </a:prstGeom>
        </p:spPr>
      </p:pic>
      <p:pic>
        <p:nvPicPr>
          <p:cNvPr id="20" name="Picture 19">
            <a:extLst>
              <a:ext uri="{FF2B5EF4-FFF2-40B4-BE49-F238E27FC236}">
                <a16:creationId xmlns:a16="http://schemas.microsoft.com/office/drawing/2014/main" id="{C74A599D-3293-4B4A-894A-D3B204D04300}"/>
              </a:ext>
            </a:extLst>
          </p:cNvPr>
          <p:cNvPicPr>
            <a:picLocks noChangeAspect="1"/>
          </p:cNvPicPr>
          <p:nvPr/>
        </p:nvPicPr>
        <p:blipFill>
          <a:blip r:embed="rId10"/>
          <a:stretch>
            <a:fillRect/>
          </a:stretch>
        </p:blipFill>
        <p:spPr>
          <a:xfrm>
            <a:off x="842432" y="3397731"/>
            <a:ext cx="6031472" cy="764094"/>
          </a:xfrm>
          <a:prstGeom prst="rect">
            <a:avLst/>
          </a:prstGeom>
        </p:spPr>
      </p:pic>
    </p:spTree>
    <p:extLst>
      <p:ext uri="{BB962C8B-B14F-4D97-AF65-F5344CB8AC3E}">
        <p14:creationId xmlns:p14="http://schemas.microsoft.com/office/powerpoint/2010/main" val="4168169598"/>
      </p:ext>
    </p:extLst>
  </p:cSld>
  <p:clrMapOvr>
    <a:masterClrMapping/>
  </p:clrMapOvr>
  <mc:AlternateContent xmlns:mc="http://schemas.openxmlformats.org/markup-compatibility/2006" xmlns:p14="http://schemas.microsoft.com/office/powerpoint/2010/main">
    <mc:Choice Requires="p14">
      <p:transition spd="slow" p14:dur="2000" advTm="67368"/>
    </mc:Choice>
    <mc:Fallback xmlns="">
      <p:transition xmlns:p14="http://schemas.microsoft.com/office/powerpoint/2010/main" spd="slow" advTm="67368"/>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F48C0D4A-BE05-2045-A9C0-11D93CCDE2B6}"/>
              </a:ext>
            </a:extLst>
          </p:cNvPr>
          <p:cNvPicPr>
            <a:picLocks noChangeAspect="1"/>
          </p:cNvPicPr>
          <p:nvPr/>
        </p:nvPicPr>
        <p:blipFill>
          <a:blip r:embed="rId4"/>
          <a:stretch>
            <a:fillRect/>
          </a:stretch>
        </p:blipFill>
        <p:spPr>
          <a:xfrm>
            <a:off x="494264" y="2118054"/>
            <a:ext cx="7998973" cy="504000"/>
          </a:xfrm>
          <a:prstGeom prst="rect">
            <a:avLst/>
          </a:prstGeom>
        </p:spPr>
      </p:pic>
      <p:sp>
        <p:nvSpPr>
          <p:cNvPr id="2" name="Title 1"/>
          <p:cNvSpPr>
            <a:spLocks noGrp="1"/>
          </p:cNvSpPr>
          <p:nvPr>
            <p:ph type="title"/>
          </p:nvPr>
        </p:nvSpPr>
        <p:spPr>
          <a:xfrm>
            <a:off x="457200" y="7017"/>
            <a:ext cx="8229600" cy="1031023"/>
          </a:xfrm>
        </p:spPr>
        <p:txBody>
          <a:bodyPr>
            <a:noAutofit/>
          </a:bodyPr>
          <a:lstStyle/>
          <a:p>
            <a:r>
              <a:rPr lang="en-US" sz="3600" b="1" dirty="0"/>
              <a:t>Domain Adaptation with Adversarial Training and Graph Embeddings</a:t>
            </a:r>
            <a:endParaRPr lang="en-US" sz="3600" dirty="0"/>
          </a:p>
        </p:txBody>
      </p:sp>
      <p:sp>
        <p:nvSpPr>
          <p:cNvPr id="3" name="Content Placeholder 2"/>
          <p:cNvSpPr>
            <a:spLocks noGrp="1"/>
          </p:cNvSpPr>
          <p:nvPr>
            <p:ph idx="1"/>
          </p:nvPr>
        </p:nvSpPr>
        <p:spPr>
          <a:xfrm>
            <a:off x="457200" y="1094970"/>
            <a:ext cx="8229600" cy="604281"/>
          </a:xfrm>
        </p:spPr>
        <p:txBody>
          <a:bodyPr>
            <a:normAutofit/>
          </a:bodyPr>
          <a:lstStyle/>
          <a:p>
            <a:r>
              <a:rPr lang="en-US" sz="2400" b="1" dirty="0"/>
              <a:t>Combined loss</a:t>
            </a:r>
          </a:p>
        </p:txBody>
      </p:sp>
      <p:sp>
        <p:nvSpPr>
          <p:cNvPr id="6" name="TextBox 5"/>
          <p:cNvSpPr txBox="1"/>
          <p:nvPr/>
        </p:nvSpPr>
        <p:spPr>
          <a:xfrm>
            <a:off x="2923240" y="1594518"/>
            <a:ext cx="1331583" cy="400110"/>
          </a:xfrm>
          <a:prstGeom prst="rect">
            <a:avLst/>
          </a:prstGeom>
          <a:noFill/>
        </p:spPr>
        <p:txBody>
          <a:bodyPr wrap="none" rtlCol="0">
            <a:spAutoFit/>
          </a:bodyPr>
          <a:lstStyle/>
          <a:p>
            <a:r>
              <a:rPr lang="en-US" sz="2000" dirty="0"/>
              <a:t>Supervised</a:t>
            </a:r>
          </a:p>
        </p:txBody>
      </p:sp>
      <p:sp>
        <p:nvSpPr>
          <p:cNvPr id="22" name="TextBox 21"/>
          <p:cNvSpPr txBox="1"/>
          <p:nvPr/>
        </p:nvSpPr>
        <p:spPr>
          <a:xfrm>
            <a:off x="3410350" y="2827670"/>
            <a:ext cx="1921488" cy="400110"/>
          </a:xfrm>
          <a:prstGeom prst="rect">
            <a:avLst/>
          </a:prstGeom>
          <a:noFill/>
        </p:spPr>
        <p:txBody>
          <a:bodyPr wrap="none" rtlCol="0">
            <a:spAutoFit/>
          </a:bodyPr>
          <a:lstStyle/>
          <a:p>
            <a:r>
              <a:rPr lang="en-US" sz="2000" dirty="0"/>
              <a:t>Semi-Supervised</a:t>
            </a:r>
          </a:p>
        </p:txBody>
      </p:sp>
      <p:sp>
        <p:nvSpPr>
          <p:cNvPr id="23" name="TextBox 22"/>
          <p:cNvSpPr txBox="1"/>
          <p:nvPr/>
        </p:nvSpPr>
        <p:spPr>
          <a:xfrm>
            <a:off x="6574261" y="1270489"/>
            <a:ext cx="1957173" cy="707886"/>
          </a:xfrm>
          <a:prstGeom prst="rect">
            <a:avLst/>
          </a:prstGeom>
          <a:noFill/>
        </p:spPr>
        <p:txBody>
          <a:bodyPr wrap="square" rtlCol="0">
            <a:spAutoFit/>
          </a:bodyPr>
          <a:lstStyle/>
          <a:p>
            <a:pPr algn="ctr"/>
            <a:r>
              <a:rPr lang="en-US" sz="2000" dirty="0"/>
              <a:t>Domain adversarial loss</a:t>
            </a:r>
          </a:p>
        </p:txBody>
      </p:sp>
      <p:sp>
        <p:nvSpPr>
          <p:cNvPr id="7" name="Left Brace 6"/>
          <p:cNvSpPr/>
          <p:nvPr/>
        </p:nvSpPr>
        <p:spPr>
          <a:xfrm rot="5400000">
            <a:off x="7419541" y="1215257"/>
            <a:ext cx="385568" cy="1761824"/>
          </a:xfrm>
          <a:prstGeom prst="leftBrace">
            <a:avLst/>
          </a:prstGeom>
          <a:ln w="381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Left Brace 23"/>
          <p:cNvSpPr/>
          <p:nvPr/>
        </p:nvSpPr>
        <p:spPr>
          <a:xfrm rot="5400000">
            <a:off x="3374808" y="1421098"/>
            <a:ext cx="385568" cy="1390304"/>
          </a:xfrm>
          <a:prstGeom prst="leftBrace">
            <a:avLst/>
          </a:prstGeom>
          <a:ln w="381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5" name="Left Brace 24"/>
          <p:cNvSpPr/>
          <p:nvPr/>
        </p:nvSpPr>
        <p:spPr>
          <a:xfrm rot="16200000">
            <a:off x="4402001" y="1000979"/>
            <a:ext cx="385568" cy="3396878"/>
          </a:xfrm>
          <a:prstGeom prst="leftBrace">
            <a:avLst/>
          </a:prstGeom>
          <a:ln w="381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TextBox 26"/>
          <p:cNvSpPr txBox="1"/>
          <p:nvPr/>
        </p:nvSpPr>
        <p:spPr>
          <a:xfrm>
            <a:off x="851367" y="3330025"/>
            <a:ext cx="7530633" cy="646331"/>
          </a:xfrm>
          <a:prstGeom prst="rect">
            <a:avLst/>
          </a:prstGeom>
          <a:noFill/>
        </p:spPr>
        <p:txBody>
          <a:bodyPr wrap="square" rtlCol="0">
            <a:spAutoFit/>
          </a:bodyPr>
          <a:lstStyle/>
          <a:p>
            <a:r>
              <a:rPr lang="en-US" b="1" dirty="0">
                <a:solidFill>
                  <a:srgbClr val="0000FF"/>
                </a:solidFill>
              </a:rPr>
              <a:t>We seek parameters that minimizes the classification loss of the class labels and maximizes domain discriminator loss    </a:t>
            </a:r>
          </a:p>
        </p:txBody>
      </p:sp>
      <p:pic>
        <p:nvPicPr>
          <p:cNvPr id="5" name="Picture 4">
            <a:extLst>
              <a:ext uri="{FF2B5EF4-FFF2-40B4-BE49-F238E27FC236}">
                <a16:creationId xmlns:a16="http://schemas.microsoft.com/office/drawing/2014/main" id="{34C688D4-D260-B144-952E-19D5611C36FB}"/>
              </a:ext>
            </a:extLst>
          </p:cNvPr>
          <p:cNvPicPr>
            <a:picLocks noChangeAspect="1"/>
          </p:cNvPicPr>
          <p:nvPr/>
        </p:nvPicPr>
        <p:blipFill>
          <a:blip r:embed="rId5"/>
          <a:stretch>
            <a:fillRect/>
          </a:stretch>
        </p:blipFill>
        <p:spPr>
          <a:xfrm>
            <a:off x="845916" y="3970302"/>
            <a:ext cx="3798285" cy="612000"/>
          </a:xfrm>
          <a:prstGeom prst="rect">
            <a:avLst/>
          </a:prstGeom>
        </p:spPr>
      </p:pic>
      <p:grpSp>
        <p:nvGrpSpPr>
          <p:cNvPr id="8" name="Group 7">
            <a:extLst>
              <a:ext uri="{FF2B5EF4-FFF2-40B4-BE49-F238E27FC236}">
                <a16:creationId xmlns:a16="http://schemas.microsoft.com/office/drawing/2014/main" id="{F82BF37D-4521-7344-973A-EC3EEC28CD74}"/>
              </a:ext>
            </a:extLst>
          </p:cNvPr>
          <p:cNvGrpSpPr/>
          <p:nvPr/>
        </p:nvGrpSpPr>
        <p:grpSpPr>
          <a:xfrm>
            <a:off x="983963" y="4697316"/>
            <a:ext cx="6159500" cy="1422400"/>
            <a:chOff x="1185668" y="4697316"/>
            <a:chExt cx="6159500" cy="1422400"/>
          </a:xfrm>
        </p:grpSpPr>
        <p:sp>
          <p:nvSpPr>
            <p:cNvPr id="13" name="Rounded Rectangle 12"/>
            <p:cNvSpPr/>
            <p:nvPr/>
          </p:nvSpPr>
          <p:spPr>
            <a:xfrm>
              <a:off x="1185668" y="4697316"/>
              <a:ext cx="6159500" cy="1422400"/>
            </a:xfrm>
            <a:prstGeom prst="roundRect">
              <a:avLst/>
            </a:prstGeom>
            <a:gradFill flip="none" rotWithShape="1">
              <a:gsLst>
                <a:gs pos="0">
                  <a:schemeClr val="accent1">
                    <a:shade val="70000"/>
                    <a:satMod val="150000"/>
                    <a:alpha val="26000"/>
                  </a:schemeClr>
                </a:gs>
                <a:gs pos="34000">
                  <a:schemeClr val="accent1">
                    <a:shade val="70000"/>
                    <a:satMod val="140000"/>
                    <a:alpha val="26000"/>
                  </a:schemeClr>
                </a:gs>
                <a:gs pos="70000">
                  <a:schemeClr val="accent1">
                    <a:tint val="100000"/>
                    <a:shade val="90000"/>
                    <a:satMod val="140000"/>
                    <a:alpha val="26000"/>
                  </a:schemeClr>
                </a:gs>
                <a:gs pos="100000">
                  <a:schemeClr val="accent1">
                    <a:tint val="100000"/>
                    <a:shade val="100000"/>
                    <a:satMod val="100000"/>
                    <a:alpha val="26000"/>
                  </a:schemeClr>
                </a:gs>
              </a:gsLst>
              <a:path path="circle">
                <a:fillToRect l="100000" t="100000" r="100000" b="100000"/>
              </a:path>
              <a:tileRect/>
            </a:gra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14" name="Object 13"/>
            <p:cNvGraphicFramePr>
              <a:graphicFrameLocks noChangeAspect="1"/>
            </p:cNvGraphicFramePr>
            <p:nvPr>
              <p:extLst>
                <p:ext uri="{D42A27DB-BD31-4B8C-83A1-F6EECF244321}">
                  <p14:modId xmlns:p14="http://schemas.microsoft.com/office/powerpoint/2010/main" val="585538208"/>
                </p:ext>
              </p:extLst>
            </p:nvPr>
          </p:nvGraphicFramePr>
          <p:xfrm>
            <a:off x="1469831" y="4771149"/>
            <a:ext cx="762000" cy="242089"/>
          </p:xfrm>
          <a:graphic>
            <a:graphicData uri="http://schemas.openxmlformats.org/presentationml/2006/ole">
              <mc:AlternateContent xmlns:mc="http://schemas.openxmlformats.org/markup-compatibility/2006">
                <mc:Choice xmlns:v="urn:schemas-microsoft-com:vml" Requires="v">
                  <p:oleObj spid="_x0000_s13185" name="Equation" r:id="rId6" imgW="698500" imgH="203200" progId="Equation.3">
                    <p:embed/>
                  </p:oleObj>
                </mc:Choice>
                <mc:Fallback>
                  <p:oleObj name="Equation" r:id="rId6" imgW="698500" imgH="203200" progId="Equation.3">
                    <p:embed/>
                    <p:pic>
                      <p:nvPicPr>
                        <p:cNvPr id="14" name="Object 13"/>
                        <p:cNvPicPr/>
                        <p:nvPr/>
                      </p:nvPicPr>
                      <p:blipFill>
                        <a:blip r:embed="rId7"/>
                        <a:stretch>
                          <a:fillRect/>
                        </a:stretch>
                      </p:blipFill>
                      <p:spPr>
                        <a:xfrm>
                          <a:off x="1469831" y="4771149"/>
                          <a:ext cx="762000" cy="242089"/>
                        </a:xfrm>
                        <a:prstGeom prst="rect">
                          <a:avLst/>
                        </a:prstGeom>
                      </p:spPr>
                    </p:pic>
                  </p:oleObj>
                </mc:Fallback>
              </mc:AlternateContent>
            </a:graphicData>
          </a:graphic>
        </p:graphicFrame>
        <p:sp>
          <p:nvSpPr>
            <p:cNvPr id="15" name="TextBox 14"/>
            <p:cNvSpPr txBox="1"/>
            <p:nvPr/>
          </p:nvSpPr>
          <p:spPr>
            <a:xfrm>
              <a:off x="2265166" y="4698684"/>
              <a:ext cx="4660902" cy="338554"/>
            </a:xfrm>
            <a:prstGeom prst="rect">
              <a:avLst/>
            </a:prstGeom>
            <a:noFill/>
          </p:spPr>
          <p:txBody>
            <a:bodyPr wrap="square" rtlCol="0">
              <a:spAutoFit/>
            </a:bodyPr>
            <a:lstStyle/>
            <a:p>
              <a:r>
                <a:rPr lang="en-US" sz="1600" dirty="0"/>
                <a:t>Convolution filters and dense layer parameters</a:t>
              </a:r>
            </a:p>
          </p:txBody>
        </p:sp>
        <p:graphicFrame>
          <p:nvGraphicFramePr>
            <p:cNvPr id="16" name="Object 15"/>
            <p:cNvGraphicFramePr>
              <a:graphicFrameLocks noChangeAspect="1"/>
            </p:cNvGraphicFramePr>
            <p:nvPr>
              <p:extLst>
                <p:ext uri="{D42A27DB-BD31-4B8C-83A1-F6EECF244321}">
                  <p14:modId xmlns:p14="http://schemas.microsoft.com/office/powerpoint/2010/main" val="4355571"/>
                </p:ext>
              </p:extLst>
            </p:nvPr>
          </p:nvGraphicFramePr>
          <p:xfrm>
            <a:off x="1469831" y="5106891"/>
            <a:ext cx="817562" cy="258763"/>
          </p:xfrm>
          <a:graphic>
            <a:graphicData uri="http://schemas.openxmlformats.org/presentationml/2006/ole">
              <mc:AlternateContent xmlns:mc="http://schemas.openxmlformats.org/markup-compatibility/2006">
                <mc:Choice xmlns:v="urn:schemas-microsoft-com:vml" Requires="v">
                  <p:oleObj spid="_x0000_s13186" name="Equation" r:id="rId8" imgW="749300" imgH="215900" progId="Equation.3">
                    <p:embed/>
                  </p:oleObj>
                </mc:Choice>
                <mc:Fallback>
                  <p:oleObj name="Equation" r:id="rId8" imgW="749300" imgH="215900" progId="Equation.3">
                    <p:embed/>
                    <p:pic>
                      <p:nvPicPr>
                        <p:cNvPr id="16" name="Object 15"/>
                        <p:cNvPicPr/>
                        <p:nvPr/>
                      </p:nvPicPr>
                      <p:blipFill>
                        <a:blip r:embed="rId9"/>
                        <a:stretch>
                          <a:fillRect/>
                        </a:stretch>
                      </p:blipFill>
                      <p:spPr>
                        <a:xfrm>
                          <a:off x="1469831" y="5106891"/>
                          <a:ext cx="817562" cy="258763"/>
                        </a:xfrm>
                        <a:prstGeom prst="rect">
                          <a:avLst/>
                        </a:prstGeom>
                      </p:spPr>
                    </p:pic>
                  </p:oleObj>
                </mc:Fallback>
              </mc:AlternateContent>
            </a:graphicData>
          </a:graphic>
        </p:graphicFrame>
        <p:sp>
          <p:nvSpPr>
            <p:cNvPr id="17" name="TextBox 16"/>
            <p:cNvSpPr txBox="1"/>
            <p:nvPr/>
          </p:nvSpPr>
          <p:spPr>
            <a:xfrm>
              <a:off x="2265167" y="5054284"/>
              <a:ext cx="4025902" cy="338554"/>
            </a:xfrm>
            <a:prstGeom prst="rect">
              <a:avLst/>
            </a:prstGeom>
            <a:noFill/>
          </p:spPr>
          <p:txBody>
            <a:bodyPr wrap="square" rtlCol="0">
              <a:spAutoFit/>
            </a:bodyPr>
            <a:lstStyle/>
            <a:p>
              <a:r>
                <a:rPr lang="en-US" sz="1600" dirty="0"/>
                <a:t>Parameters specific to the supervised part</a:t>
              </a:r>
            </a:p>
          </p:txBody>
        </p:sp>
        <p:graphicFrame>
          <p:nvGraphicFramePr>
            <p:cNvPr id="18" name="Object 17"/>
            <p:cNvGraphicFramePr>
              <a:graphicFrameLocks noChangeAspect="1"/>
            </p:cNvGraphicFramePr>
            <p:nvPr>
              <p:extLst>
                <p:ext uri="{D42A27DB-BD31-4B8C-83A1-F6EECF244321}">
                  <p14:modId xmlns:p14="http://schemas.microsoft.com/office/powerpoint/2010/main" val="3582186693"/>
                </p:ext>
              </p:extLst>
            </p:nvPr>
          </p:nvGraphicFramePr>
          <p:xfrm>
            <a:off x="1490468" y="5467254"/>
            <a:ext cx="790575" cy="274637"/>
          </p:xfrm>
          <a:graphic>
            <a:graphicData uri="http://schemas.openxmlformats.org/presentationml/2006/ole">
              <mc:AlternateContent xmlns:mc="http://schemas.openxmlformats.org/markup-compatibility/2006">
                <mc:Choice xmlns:v="urn:schemas-microsoft-com:vml" Requires="v">
                  <p:oleObj spid="_x0000_s13187" name="Equation" r:id="rId10" imgW="723900" imgH="228600" progId="Equation.3">
                    <p:embed/>
                  </p:oleObj>
                </mc:Choice>
                <mc:Fallback>
                  <p:oleObj name="Equation" r:id="rId10" imgW="723900" imgH="228600" progId="Equation.3">
                    <p:embed/>
                    <p:pic>
                      <p:nvPicPr>
                        <p:cNvPr id="18" name="Object 17"/>
                        <p:cNvPicPr/>
                        <p:nvPr/>
                      </p:nvPicPr>
                      <p:blipFill>
                        <a:blip r:embed="rId11"/>
                        <a:stretch>
                          <a:fillRect/>
                        </a:stretch>
                      </p:blipFill>
                      <p:spPr>
                        <a:xfrm>
                          <a:off x="1490468" y="5467254"/>
                          <a:ext cx="790575" cy="274637"/>
                        </a:xfrm>
                        <a:prstGeom prst="rect">
                          <a:avLst/>
                        </a:prstGeom>
                      </p:spPr>
                    </p:pic>
                  </p:oleObj>
                </mc:Fallback>
              </mc:AlternateContent>
            </a:graphicData>
          </a:graphic>
        </p:graphicFrame>
        <p:sp>
          <p:nvSpPr>
            <p:cNvPr id="19" name="TextBox 18"/>
            <p:cNvSpPr txBox="1"/>
            <p:nvPr/>
          </p:nvSpPr>
          <p:spPr>
            <a:xfrm>
              <a:off x="2265167" y="5422584"/>
              <a:ext cx="4521202" cy="338554"/>
            </a:xfrm>
            <a:prstGeom prst="rect">
              <a:avLst/>
            </a:prstGeom>
            <a:noFill/>
          </p:spPr>
          <p:txBody>
            <a:bodyPr wrap="square" rtlCol="0">
              <a:spAutoFit/>
            </a:bodyPr>
            <a:lstStyle/>
            <a:p>
              <a:r>
                <a:rPr lang="en-US" sz="1600" dirty="0"/>
                <a:t>Parameters specific to the semi-supervised part</a:t>
              </a:r>
            </a:p>
          </p:txBody>
        </p:sp>
        <p:graphicFrame>
          <p:nvGraphicFramePr>
            <p:cNvPr id="20" name="Object 19"/>
            <p:cNvGraphicFramePr>
              <a:graphicFrameLocks noChangeAspect="1"/>
            </p:cNvGraphicFramePr>
            <p:nvPr>
              <p:extLst>
                <p:ext uri="{D42A27DB-BD31-4B8C-83A1-F6EECF244321}">
                  <p14:modId xmlns:p14="http://schemas.microsoft.com/office/powerpoint/2010/main" val="3096690700"/>
                </p:ext>
              </p:extLst>
            </p:nvPr>
          </p:nvGraphicFramePr>
          <p:xfrm>
            <a:off x="1461893" y="5829204"/>
            <a:ext cx="873125" cy="260350"/>
          </p:xfrm>
          <a:graphic>
            <a:graphicData uri="http://schemas.openxmlformats.org/presentationml/2006/ole">
              <mc:AlternateContent xmlns:mc="http://schemas.openxmlformats.org/markup-compatibility/2006">
                <mc:Choice xmlns:v="urn:schemas-microsoft-com:vml" Requires="v">
                  <p:oleObj spid="_x0000_s13188" name="Equation" r:id="rId12" imgW="800100" imgH="215900" progId="Equation.3">
                    <p:embed/>
                  </p:oleObj>
                </mc:Choice>
                <mc:Fallback>
                  <p:oleObj name="Equation" r:id="rId12" imgW="800100" imgH="215900" progId="Equation.3">
                    <p:embed/>
                    <p:pic>
                      <p:nvPicPr>
                        <p:cNvPr id="20" name="Object 19"/>
                        <p:cNvPicPr/>
                        <p:nvPr/>
                      </p:nvPicPr>
                      <p:blipFill>
                        <a:blip r:embed="rId13"/>
                        <a:stretch>
                          <a:fillRect/>
                        </a:stretch>
                      </p:blipFill>
                      <p:spPr>
                        <a:xfrm>
                          <a:off x="1461893" y="5829204"/>
                          <a:ext cx="873125" cy="260350"/>
                        </a:xfrm>
                        <a:prstGeom prst="rect">
                          <a:avLst/>
                        </a:prstGeom>
                      </p:spPr>
                    </p:pic>
                  </p:oleObj>
                </mc:Fallback>
              </mc:AlternateContent>
            </a:graphicData>
          </a:graphic>
        </p:graphicFrame>
        <p:sp>
          <p:nvSpPr>
            <p:cNvPr id="21" name="TextBox 20"/>
            <p:cNvSpPr txBox="1"/>
            <p:nvPr/>
          </p:nvSpPr>
          <p:spPr>
            <a:xfrm>
              <a:off x="2277866" y="5778184"/>
              <a:ext cx="4902201" cy="338554"/>
            </a:xfrm>
            <a:prstGeom prst="rect">
              <a:avLst/>
            </a:prstGeom>
            <a:noFill/>
          </p:spPr>
          <p:txBody>
            <a:bodyPr wrap="square" rtlCol="0">
              <a:spAutoFit/>
            </a:bodyPr>
            <a:lstStyle/>
            <a:p>
              <a:r>
                <a:rPr lang="en-US" sz="1600" dirty="0"/>
                <a:t>Parameters specific to the domain discriminator part</a:t>
              </a:r>
            </a:p>
          </p:txBody>
        </p:sp>
      </p:grpSp>
    </p:spTree>
    <p:extLst>
      <p:ext uri="{BB962C8B-B14F-4D97-AF65-F5344CB8AC3E}">
        <p14:creationId xmlns:p14="http://schemas.microsoft.com/office/powerpoint/2010/main" val="1526612247"/>
      </p:ext>
    </p:extLst>
  </p:cSld>
  <p:clrMapOvr>
    <a:masterClrMapping/>
  </p:clrMapOvr>
  <mc:AlternateContent xmlns:mc="http://schemas.openxmlformats.org/markup-compatibility/2006" xmlns:p14="http://schemas.microsoft.com/office/powerpoint/2010/main">
    <mc:Choice Requires="p14">
      <p:transition spd="slow" p14:dur="2000" advTm="59767"/>
    </mc:Choice>
    <mc:Fallback xmlns="">
      <p:transition xmlns:p14="http://schemas.microsoft.com/office/powerpoint/2010/main" spd="slow" advTm="59767"/>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30"/>
            <a:ext cx="8229600" cy="685800"/>
          </a:xfrm>
        </p:spPr>
        <p:txBody>
          <a:bodyPr>
            <a:normAutofit/>
          </a:bodyPr>
          <a:lstStyle/>
          <a:p>
            <a:pPr algn="ctr"/>
            <a:r>
              <a:rPr lang="en-US" sz="3600" b="1" dirty="0"/>
              <a:t>Model Training</a:t>
            </a:r>
            <a:endParaRPr lang="en-US" sz="3600" dirty="0"/>
          </a:p>
        </p:txBody>
      </p:sp>
      <p:pic>
        <p:nvPicPr>
          <p:cNvPr id="3" name="Picture 2" descr="Screen Shot 2017-07-21 at 19.36.5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0715" y="607564"/>
            <a:ext cx="5749018" cy="6048730"/>
          </a:xfrm>
          <a:prstGeom prst="rect">
            <a:avLst/>
          </a:prstGeom>
        </p:spPr>
      </p:pic>
    </p:spTree>
    <p:extLst>
      <p:ext uri="{BB962C8B-B14F-4D97-AF65-F5344CB8AC3E}">
        <p14:creationId xmlns:p14="http://schemas.microsoft.com/office/powerpoint/2010/main" val="614439286"/>
      </p:ext>
    </p:extLst>
  </p:cSld>
  <p:clrMapOvr>
    <a:masterClrMapping/>
  </p:clrMapOvr>
  <mc:AlternateContent xmlns:mc="http://schemas.openxmlformats.org/markup-compatibility/2006" xmlns:p14="http://schemas.microsoft.com/office/powerpoint/2010/main">
    <mc:Choice Requires="p14">
      <p:transition spd="slow" p14:dur="2000" advTm="94554"/>
    </mc:Choice>
    <mc:Fallback xmlns="">
      <p:transition xmlns:p14="http://schemas.microsoft.com/office/powerpoint/2010/main" spd="slow" advTm="94554"/>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3251"/>
            <a:ext cx="8229600" cy="581247"/>
          </a:xfrm>
        </p:spPr>
        <p:txBody>
          <a:bodyPr>
            <a:normAutofit fontScale="90000"/>
          </a:bodyPr>
          <a:lstStyle/>
          <a:p>
            <a:pPr algn="ctr"/>
            <a:r>
              <a:rPr lang="en-US" b="1" dirty="0"/>
              <a:t>Corpus</a:t>
            </a:r>
            <a:endParaRPr lang="en-US" sz="2700" b="1" dirty="0"/>
          </a:p>
        </p:txBody>
      </p:sp>
      <p:sp>
        <p:nvSpPr>
          <p:cNvPr id="3" name="Content Placeholder 2"/>
          <p:cNvSpPr>
            <a:spLocks noGrp="1"/>
          </p:cNvSpPr>
          <p:nvPr>
            <p:ph idx="1"/>
          </p:nvPr>
        </p:nvSpPr>
        <p:spPr>
          <a:xfrm>
            <a:off x="457200" y="682449"/>
            <a:ext cx="8229600" cy="2796476"/>
          </a:xfrm>
        </p:spPr>
        <p:txBody>
          <a:bodyPr>
            <a:normAutofit fontScale="70000" lnSpcReduction="20000"/>
          </a:bodyPr>
          <a:lstStyle/>
          <a:p>
            <a:pPr>
              <a:lnSpc>
                <a:spcPct val="120000"/>
              </a:lnSpc>
            </a:pPr>
            <a:r>
              <a:rPr lang="en-US" b="1" dirty="0">
                <a:solidFill>
                  <a:srgbClr val="292934"/>
                </a:solidFill>
              </a:rPr>
              <a:t>Collected during:</a:t>
            </a:r>
          </a:p>
          <a:p>
            <a:pPr lvl="1">
              <a:lnSpc>
                <a:spcPct val="120000"/>
              </a:lnSpc>
            </a:pPr>
            <a:r>
              <a:rPr lang="en-US" dirty="0">
                <a:solidFill>
                  <a:srgbClr val="292934"/>
                </a:solidFill>
              </a:rPr>
              <a:t>2015 Nepal earthquake</a:t>
            </a:r>
          </a:p>
          <a:p>
            <a:pPr lvl="1">
              <a:lnSpc>
                <a:spcPct val="120000"/>
              </a:lnSpc>
            </a:pPr>
            <a:r>
              <a:rPr lang="en-US" dirty="0">
                <a:solidFill>
                  <a:srgbClr val="292934"/>
                </a:solidFill>
              </a:rPr>
              <a:t>2013 Queensland flood</a:t>
            </a:r>
          </a:p>
          <a:p>
            <a:pPr>
              <a:lnSpc>
                <a:spcPct val="120000"/>
              </a:lnSpc>
            </a:pPr>
            <a:r>
              <a:rPr lang="en-US" dirty="0">
                <a:solidFill>
                  <a:srgbClr val="292934"/>
                </a:solidFill>
              </a:rPr>
              <a:t>A small part of the tweets has been annotated using </a:t>
            </a:r>
            <a:r>
              <a:rPr lang="en-US" dirty="0" err="1">
                <a:solidFill>
                  <a:srgbClr val="292934"/>
                </a:solidFill>
              </a:rPr>
              <a:t>crowdflower</a:t>
            </a:r>
            <a:endParaRPr lang="en-US" dirty="0">
              <a:solidFill>
                <a:srgbClr val="292934"/>
              </a:solidFill>
            </a:endParaRPr>
          </a:p>
          <a:p>
            <a:pPr lvl="1">
              <a:lnSpc>
                <a:spcPct val="120000"/>
              </a:lnSpc>
            </a:pPr>
            <a:r>
              <a:rPr lang="en-US" b="1" dirty="0">
                <a:solidFill>
                  <a:srgbClr val="292934"/>
                </a:solidFill>
              </a:rPr>
              <a:t>Relevant:</a:t>
            </a:r>
            <a:r>
              <a:rPr lang="en-US" dirty="0">
                <a:solidFill>
                  <a:srgbClr val="292934"/>
                </a:solidFill>
              </a:rPr>
              <a:t> injured or dead people, infrastructure damage, urgent needs of affected people, donation requests</a:t>
            </a:r>
          </a:p>
          <a:p>
            <a:pPr lvl="1">
              <a:lnSpc>
                <a:spcPct val="120000"/>
              </a:lnSpc>
            </a:pPr>
            <a:r>
              <a:rPr lang="en-US" b="1" dirty="0">
                <a:solidFill>
                  <a:srgbClr val="292934"/>
                </a:solidFill>
              </a:rPr>
              <a:t>Irrelevant:</a:t>
            </a:r>
            <a:r>
              <a:rPr lang="en-US" dirty="0">
                <a:solidFill>
                  <a:srgbClr val="292934"/>
                </a:solidFill>
              </a:rPr>
              <a:t> otherwise</a:t>
            </a:r>
          </a:p>
        </p:txBody>
      </p:sp>
      <p:graphicFrame>
        <p:nvGraphicFramePr>
          <p:cNvPr id="5" name="Table 4"/>
          <p:cNvGraphicFramePr>
            <a:graphicFrameLocks noGrp="1"/>
          </p:cNvGraphicFramePr>
          <p:nvPr>
            <p:extLst>
              <p:ext uri="{D42A27DB-BD31-4B8C-83A1-F6EECF244321}">
                <p14:modId xmlns:p14="http://schemas.microsoft.com/office/powerpoint/2010/main" val="2339993227"/>
              </p:ext>
            </p:extLst>
          </p:nvPr>
        </p:nvGraphicFramePr>
        <p:xfrm>
          <a:off x="482897" y="3392867"/>
          <a:ext cx="8245278" cy="1661952"/>
        </p:xfrm>
        <a:graphic>
          <a:graphicData uri="http://schemas.openxmlformats.org/drawingml/2006/table">
            <a:tbl>
              <a:tblPr/>
              <a:tblGrid>
                <a:gridCol w="2250918">
                  <a:extLst>
                    <a:ext uri="{9D8B030D-6E8A-4147-A177-3AD203B41FA5}">
                      <a16:colId xmlns:a16="http://schemas.microsoft.com/office/drawing/2014/main" val="20000"/>
                    </a:ext>
                  </a:extLst>
                </a:gridCol>
                <a:gridCol w="1198872">
                  <a:extLst>
                    <a:ext uri="{9D8B030D-6E8A-4147-A177-3AD203B41FA5}">
                      <a16:colId xmlns:a16="http://schemas.microsoft.com/office/drawing/2014/main" val="20001"/>
                    </a:ext>
                  </a:extLst>
                </a:gridCol>
                <a:gridCol w="1596891">
                  <a:extLst>
                    <a:ext uri="{9D8B030D-6E8A-4147-A177-3AD203B41FA5}">
                      <a16:colId xmlns:a16="http://schemas.microsoft.com/office/drawing/2014/main" val="20002"/>
                    </a:ext>
                  </a:extLst>
                </a:gridCol>
                <a:gridCol w="1314980">
                  <a:extLst>
                    <a:ext uri="{9D8B030D-6E8A-4147-A177-3AD203B41FA5}">
                      <a16:colId xmlns:a16="http://schemas.microsoft.com/office/drawing/2014/main" val="20003"/>
                    </a:ext>
                  </a:extLst>
                </a:gridCol>
                <a:gridCol w="906269">
                  <a:extLst>
                    <a:ext uri="{9D8B030D-6E8A-4147-A177-3AD203B41FA5}">
                      <a16:colId xmlns:a16="http://schemas.microsoft.com/office/drawing/2014/main" val="20004"/>
                    </a:ext>
                  </a:extLst>
                </a:gridCol>
                <a:gridCol w="977348">
                  <a:extLst>
                    <a:ext uri="{9D8B030D-6E8A-4147-A177-3AD203B41FA5}">
                      <a16:colId xmlns:a16="http://schemas.microsoft.com/office/drawing/2014/main" val="20005"/>
                    </a:ext>
                  </a:extLst>
                </a:gridCol>
              </a:tblGrid>
              <a:tr h="534291">
                <a:tc>
                  <a:txBody>
                    <a:bodyPr/>
                    <a:lstStyle/>
                    <a:p>
                      <a:pPr algn="ctr" fontAlgn="b"/>
                      <a:r>
                        <a:rPr lang="en-US" sz="2400" b="1" i="0" u="none" strike="noStrike" dirty="0">
                          <a:solidFill>
                            <a:srgbClr val="000000"/>
                          </a:solidFill>
                          <a:effectLst/>
                          <a:latin typeface="Times New Roman"/>
                        </a:rPr>
                        <a:t>Dataset</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rPr>
                        <a:t>Relevant</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rPr>
                        <a:t>Irrelevant</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rPr>
                        <a:t>Train (60%)</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rPr>
                        <a:t>Dev (20%)</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rPr>
                        <a:t>Test (20%)</a:t>
                      </a:r>
                    </a:p>
                  </a:txBody>
                  <a:tcPr marL="12700" marR="12700" marT="12700" marB="0">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494398">
                <a:tc>
                  <a:txBody>
                    <a:bodyPr/>
                    <a:lstStyle/>
                    <a:p>
                      <a:pPr algn="l" fontAlgn="b"/>
                      <a:r>
                        <a:rPr lang="en-US" sz="2400" b="0" i="0" u="none" strike="noStrike" dirty="0">
                          <a:solidFill>
                            <a:srgbClr val="000000"/>
                          </a:solidFill>
                          <a:effectLst/>
                          <a:latin typeface="Times New Roman"/>
                        </a:rPr>
                        <a:t>Nepal earthquake</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Times New Roman"/>
                        </a:rPr>
                        <a:t>5,527</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uk-UA" sz="2400" b="0" i="0" u="none" strike="noStrike">
                          <a:solidFill>
                            <a:srgbClr val="000000"/>
                          </a:solidFill>
                          <a:effectLst/>
                          <a:latin typeface="Times New Roman"/>
                        </a:rPr>
                        <a:t>6,141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en-US" sz="2400" b="0" i="0" u="none" strike="noStrike">
                          <a:solidFill>
                            <a:srgbClr val="000000"/>
                          </a:solidFill>
                          <a:effectLst/>
                          <a:latin typeface="Times New Roman"/>
                        </a:rPr>
                        <a:t>7,000</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fi-FI" sz="2400" b="0" i="0" u="none" strike="noStrike">
                          <a:solidFill>
                            <a:srgbClr val="000000"/>
                          </a:solidFill>
                          <a:effectLst/>
                          <a:latin typeface="Times New Roman"/>
                        </a:rPr>
                        <a:t>1,167</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en-US" sz="2400" b="0" i="0" u="none" strike="noStrike">
                          <a:solidFill>
                            <a:srgbClr val="000000"/>
                          </a:solidFill>
                          <a:effectLst/>
                          <a:latin typeface="Times New Roman"/>
                        </a:rPr>
                        <a:t>3,503</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423334">
                <a:tc>
                  <a:txBody>
                    <a:bodyPr/>
                    <a:lstStyle/>
                    <a:p>
                      <a:pPr algn="l" fontAlgn="b"/>
                      <a:r>
                        <a:rPr lang="en-US" sz="2400" b="0" i="0" u="none" strike="noStrike" dirty="0">
                          <a:solidFill>
                            <a:srgbClr val="000000"/>
                          </a:solidFill>
                          <a:effectLst/>
                          <a:latin typeface="Times New Roman"/>
                        </a:rPr>
                        <a:t>Queensland flood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uk-UA" sz="2400" b="0" i="0" u="none" strike="noStrike">
                          <a:solidFill>
                            <a:srgbClr val="000000"/>
                          </a:solidFill>
                          <a:effectLst/>
                          <a:latin typeface="Times New Roman"/>
                        </a:rPr>
                        <a:t>5,414</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uk-UA" sz="2400" b="0" i="0" u="none" strike="noStrike" dirty="0">
                          <a:solidFill>
                            <a:srgbClr val="000000"/>
                          </a:solidFill>
                          <a:effectLst/>
                          <a:latin typeface="Times New Roman"/>
                        </a:rPr>
                        <a:t>4,619</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400" b="0" i="0" u="none" strike="noStrike">
                          <a:solidFill>
                            <a:srgbClr val="000000"/>
                          </a:solidFill>
                          <a:effectLst/>
                          <a:latin typeface="Times New Roman"/>
                        </a:rPr>
                        <a:t>6,019</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en-US" sz="2400" b="0" i="0" u="none" strike="noStrike">
                          <a:solidFill>
                            <a:srgbClr val="000000"/>
                          </a:solidFill>
                          <a:effectLst/>
                          <a:latin typeface="Times New Roman"/>
                        </a:rPr>
                        <a:t>1,003</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Times New Roman"/>
                        </a:rPr>
                        <a:t>3,011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Rectangle 5">
            <a:extLst>
              <a:ext uri="{FF2B5EF4-FFF2-40B4-BE49-F238E27FC236}">
                <a16:creationId xmlns:a16="http://schemas.microsoft.com/office/drawing/2014/main" id="{EFA09237-38A5-5840-9C42-788152A82443}"/>
              </a:ext>
            </a:extLst>
          </p:cNvPr>
          <p:cNvSpPr/>
          <p:nvPr/>
        </p:nvSpPr>
        <p:spPr>
          <a:xfrm>
            <a:off x="2816773" y="5369668"/>
            <a:ext cx="3166154" cy="1015663"/>
          </a:xfrm>
          <a:prstGeom prst="rect">
            <a:avLst/>
          </a:prstGeom>
        </p:spPr>
        <p:txBody>
          <a:bodyPr wrap="square">
            <a:spAutoFit/>
          </a:bodyPr>
          <a:lstStyle/>
          <a:p>
            <a:r>
              <a:rPr lang="en-US" sz="2400" b="1" dirty="0">
                <a:solidFill>
                  <a:srgbClr val="0B2265"/>
                </a:solidFill>
              </a:rPr>
              <a:t>Unlabeled Instances</a:t>
            </a:r>
          </a:p>
          <a:p>
            <a:r>
              <a:rPr lang="en-US" dirty="0"/>
              <a:t>Nepal earthquake: 50K</a:t>
            </a:r>
          </a:p>
          <a:p>
            <a:r>
              <a:rPr lang="en-US" dirty="0"/>
              <a:t>Queensland flood: 21K</a:t>
            </a:r>
          </a:p>
        </p:txBody>
      </p:sp>
    </p:spTree>
    <p:extLst>
      <p:ext uri="{BB962C8B-B14F-4D97-AF65-F5344CB8AC3E}">
        <p14:creationId xmlns:p14="http://schemas.microsoft.com/office/powerpoint/2010/main" val="4153564104"/>
      </p:ext>
    </p:extLst>
  </p:cSld>
  <p:clrMapOvr>
    <a:masterClrMapping/>
  </p:clrMapOvr>
  <mc:AlternateContent xmlns:mc="http://schemas.openxmlformats.org/markup-compatibility/2006" xmlns:p14="http://schemas.microsoft.com/office/powerpoint/2010/main">
    <mc:Choice Requires="p14">
      <p:transition spd="slow" p14:dur="2000" advTm="74825"/>
    </mc:Choice>
    <mc:Fallback xmlns="">
      <p:transition xmlns:p14="http://schemas.microsoft.com/office/powerpoint/2010/main" spd="slow" advTm="74825"/>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062"/>
            <a:ext cx="8229600" cy="668867"/>
          </a:xfrm>
        </p:spPr>
        <p:txBody>
          <a:bodyPr>
            <a:normAutofit fontScale="90000"/>
          </a:bodyPr>
          <a:lstStyle/>
          <a:p>
            <a:pPr algn="ctr"/>
            <a:r>
              <a:rPr lang="en-US" b="1" dirty="0"/>
              <a:t>Experiments and Results </a:t>
            </a:r>
            <a:endParaRPr lang="en-US" dirty="0"/>
          </a:p>
        </p:txBody>
      </p:sp>
      <p:sp>
        <p:nvSpPr>
          <p:cNvPr id="3" name="Content Placeholder 2"/>
          <p:cNvSpPr>
            <a:spLocks noGrp="1"/>
          </p:cNvSpPr>
          <p:nvPr>
            <p:ph idx="1"/>
          </p:nvPr>
        </p:nvSpPr>
        <p:spPr>
          <a:xfrm>
            <a:off x="457200" y="864193"/>
            <a:ext cx="8229600" cy="3052233"/>
          </a:xfrm>
        </p:spPr>
        <p:txBody>
          <a:bodyPr>
            <a:normAutofit fontScale="85000" lnSpcReduction="20000"/>
          </a:bodyPr>
          <a:lstStyle/>
          <a:p>
            <a:r>
              <a:rPr lang="en-US" b="1" dirty="0"/>
              <a:t>Supervised baseline: </a:t>
            </a:r>
          </a:p>
          <a:p>
            <a:pPr lvl="1"/>
            <a:r>
              <a:rPr lang="en-US" dirty="0"/>
              <a:t>Model trained using Convolution Neural Network (CNN) </a:t>
            </a:r>
          </a:p>
          <a:p>
            <a:pPr marL="0" indent="0">
              <a:buNone/>
            </a:pPr>
            <a:endParaRPr lang="en-US" b="1" dirty="0"/>
          </a:p>
          <a:p>
            <a:r>
              <a:rPr lang="en-US" b="1" dirty="0"/>
              <a:t>Semi-Supervised baseline (Self-training):</a:t>
            </a:r>
            <a:endParaRPr lang="en-US" dirty="0"/>
          </a:p>
          <a:p>
            <a:pPr lvl="1"/>
            <a:r>
              <a:rPr lang="en-US" dirty="0"/>
              <a:t>Model trained using CNN were used to automatically label unlabeled data</a:t>
            </a:r>
          </a:p>
          <a:p>
            <a:pPr lvl="1"/>
            <a:r>
              <a:rPr lang="en-US" dirty="0"/>
              <a:t>Instances with classifier confidence &gt;=0.75 were used to retrain a new model</a:t>
            </a:r>
          </a:p>
        </p:txBody>
      </p:sp>
      <p:grpSp>
        <p:nvGrpSpPr>
          <p:cNvPr id="6" name="Group 5"/>
          <p:cNvGrpSpPr/>
          <p:nvPr/>
        </p:nvGrpSpPr>
        <p:grpSpPr>
          <a:xfrm>
            <a:off x="1776711" y="4096700"/>
            <a:ext cx="4952993" cy="2241958"/>
            <a:chOff x="1776711" y="1628074"/>
            <a:chExt cx="4952993" cy="2241958"/>
          </a:xfrm>
        </p:grpSpPr>
        <p:cxnSp>
          <p:nvCxnSpPr>
            <p:cNvPr id="7" name="Straight Connector 6"/>
            <p:cNvCxnSpPr/>
            <p:nvPr/>
          </p:nvCxnSpPr>
          <p:spPr>
            <a:xfrm>
              <a:off x="4617894" y="3241085"/>
              <a:ext cx="413626"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4617894" y="2945739"/>
              <a:ext cx="413626" cy="0"/>
            </a:xfrm>
            <a:prstGeom prst="line">
              <a:avLst/>
            </a:prstGeom>
            <a:ln>
              <a:solidFill>
                <a:srgbClr val="0000FF"/>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2420168" y="3097310"/>
              <a:ext cx="4309536" cy="0"/>
            </a:xfrm>
            <a:prstGeom prst="line">
              <a:avLst/>
            </a:prstGeom>
            <a:ln w="19050" cmpd="sng">
              <a:prstDash val="dot"/>
            </a:ln>
          </p:spPr>
          <p:style>
            <a:lnRef idx="1">
              <a:schemeClr val="dk1"/>
            </a:lnRef>
            <a:fillRef idx="0">
              <a:schemeClr val="dk1"/>
            </a:fillRef>
            <a:effectRef idx="0">
              <a:schemeClr val="dk1"/>
            </a:effectRef>
            <a:fontRef idx="minor">
              <a:schemeClr val="tx1"/>
            </a:fontRef>
          </p:style>
        </p:cxnSp>
        <p:sp>
          <p:nvSpPr>
            <p:cNvPr id="10" name="Rounded Rectangle 9"/>
            <p:cNvSpPr/>
            <p:nvPr/>
          </p:nvSpPr>
          <p:spPr>
            <a:xfrm>
              <a:off x="2081676" y="2081643"/>
              <a:ext cx="1228577" cy="575400"/>
            </a:xfrm>
            <a:prstGeom prst="round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a:cs typeface="Times New Roman"/>
                </a:rPr>
                <a:t>  Training data</a:t>
              </a:r>
            </a:p>
          </p:txBody>
        </p:sp>
        <p:sp>
          <p:nvSpPr>
            <p:cNvPr id="11" name="Rectangle 10"/>
            <p:cNvSpPr/>
            <p:nvPr/>
          </p:nvSpPr>
          <p:spPr>
            <a:xfrm>
              <a:off x="3470067" y="2734398"/>
              <a:ext cx="1134504" cy="650774"/>
            </a:xfrm>
            <a:prstGeom prst="rect">
              <a:avLst/>
            </a:prstGeom>
            <a:ln>
              <a:solidFill>
                <a:srgbClr val="00009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latin typeface="Times New Roman"/>
                  <a:cs typeface="Times New Roman"/>
                </a:rPr>
                <a:t>Training</a:t>
              </a:r>
              <a:endParaRPr lang="en-US" dirty="0">
                <a:latin typeface="Times New Roman"/>
                <a:cs typeface="Times New Roman"/>
              </a:endParaRPr>
            </a:p>
          </p:txBody>
        </p:sp>
        <p:sp>
          <p:nvSpPr>
            <p:cNvPr id="12" name="Rounded Rectangle 11"/>
            <p:cNvSpPr/>
            <p:nvPr/>
          </p:nvSpPr>
          <p:spPr>
            <a:xfrm>
              <a:off x="2081677" y="3402112"/>
              <a:ext cx="1228576" cy="440266"/>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latin typeface="Times New Roman"/>
                  <a:cs typeface="Times New Roman"/>
                </a:rPr>
                <a:t>   Test data</a:t>
              </a:r>
            </a:p>
          </p:txBody>
        </p:sp>
        <p:cxnSp>
          <p:nvCxnSpPr>
            <p:cNvPr id="13" name="Elbow Connector 12"/>
            <p:cNvCxnSpPr>
              <a:stCxn id="12" idx="3"/>
              <a:endCxn id="17" idx="2"/>
            </p:cNvCxnSpPr>
            <p:nvPr/>
          </p:nvCxnSpPr>
          <p:spPr>
            <a:xfrm flipV="1">
              <a:off x="3310253" y="3392766"/>
              <a:ext cx="2288195" cy="229479"/>
            </a:xfrm>
            <a:prstGeom prst="bentConnector2">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10" idx="2"/>
            </p:cNvCxnSpPr>
            <p:nvPr/>
          </p:nvCxnSpPr>
          <p:spPr>
            <a:xfrm rot="16200000" flipH="1">
              <a:off x="2932883" y="2420124"/>
              <a:ext cx="304808" cy="778645"/>
            </a:xfrm>
            <a:prstGeom prst="bentConnector2">
              <a:avLst/>
            </a:prstGeom>
            <a:ln>
              <a:solidFill>
                <a:srgbClr val="0000FF"/>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1776711" y="2758644"/>
              <a:ext cx="935568" cy="246221"/>
            </a:xfrm>
            <a:prstGeom prst="rect">
              <a:avLst/>
            </a:prstGeom>
            <a:noFill/>
          </p:spPr>
          <p:txBody>
            <a:bodyPr wrap="square" lIns="0" tIns="0" rIns="0" bIns="0" rtlCol="0">
              <a:spAutoFit/>
            </a:bodyPr>
            <a:lstStyle/>
            <a:p>
              <a:pPr algn="ctr"/>
              <a:r>
                <a:rPr lang="en-US" sz="1600" b="1" dirty="0">
                  <a:latin typeface="Times New Roman"/>
                  <a:cs typeface="Times New Roman"/>
                </a:rPr>
                <a:t>Training</a:t>
              </a:r>
            </a:p>
          </p:txBody>
        </p:sp>
        <p:sp>
          <p:nvSpPr>
            <p:cNvPr id="16" name="TextBox 15"/>
            <p:cNvSpPr txBox="1"/>
            <p:nvPr/>
          </p:nvSpPr>
          <p:spPr>
            <a:xfrm>
              <a:off x="3855277" y="3623811"/>
              <a:ext cx="952493" cy="246221"/>
            </a:xfrm>
            <a:prstGeom prst="rect">
              <a:avLst/>
            </a:prstGeom>
            <a:noFill/>
          </p:spPr>
          <p:txBody>
            <a:bodyPr wrap="square" lIns="0" tIns="0" rIns="0" bIns="0" rtlCol="0">
              <a:spAutoFit/>
            </a:bodyPr>
            <a:lstStyle/>
            <a:p>
              <a:pPr algn="ctr"/>
              <a:r>
                <a:rPr lang="en-US" sz="1600" b="1" dirty="0">
                  <a:latin typeface="Times New Roman"/>
                  <a:cs typeface="Times New Roman"/>
                </a:rPr>
                <a:t>Evaluation</a:t>
              </a:r>
            </a:p>
          </p:txBody>
        </p:sp>
        <p:sp>
          <p:nvSpPr>
            <p:cNvPr id="17" name="Rectangle 16"/>
            <p:cNvSpPr/>
            <p:nvPr/>
          </p:nvSpPr>
          <p:spPr>
            <a:xfrm>
              <a:off x="5031520" y="2734398"/>
              <a:ext cx="1133856" cy="658368"/>
            </a:xfrm>
            <a:prstGeom prst="rect">
              <a:avLst/>
            </a:prstGeom>
            <a:ln>
              <a:solidFill>
                <a:srgbClr val="000090"/>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b="1" dirty="0">
                  <a:latin typeface="Times New Roman"/>
                  <a:cs typeface="Times New Roman"/>
                </a:rPr>
                <a:t>Model</a:t>
              </a:r>
              <a:endParaRPr lang="en-US" dirty="0">
                <a:latin typeface="Times New Roman"/>
                <a:cs typeface="Times New Roman"/>
              </a:endParaRPr>
            </a:p>
          </p:txBody>
        </p:sp>
        <p:sp>
          <p:nvSpPr>
            <p:cNvPr id="18" name="Rounded Rectangle 17"/>
            <p:cNvSpPr/>
            <p:nvPr/>
          </p:nvSpPr>
          <p:spPr>
            <a:xfrm>
              <a:off x="4991302" y="1835770"/>
              <a:ext cx="1228576" cy="576072"/>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latin typeface="Times New Roman"/>
                  <a:cs typeface="Times New Roman"/>
                </a:rPr>
                <a:t>Unlabeled data</a:t>
              </a:r>
            </a:p>
          </p:txBody>
        </p:sp>
        <p:cxnSp>
          <p:nvCxnSpPr>
            <p:cNvPr id="19" name="Straight Arrow Connector 18"/>
            <p:cNvCxnSpPr>
              <a:stCxn id="17" idx="0"/>
              <a:endCxn id="18" idx="2"/>
            </p:cNvCxnSpPr>
            <p:nvPr/>
          </p:nvCxnSpPr>
          <p:spPr>
            <a:xfrm flipV="1">
              <a:off x="5598448" y="2411842"/>
              <a:ext cx="7142" cy="32255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3507526" y="1628074"/>
              <a:ext cx="1300244" cy="430887"/>
            </a:xfrm>
            <a:prstGeom prst="rect">
              <a:avLst/>
            </a:prstGeom>
            <a:noFill/>
          </p:spPr>
          <p:txBody>
            <a:bodyPr wrap="square" lIns="0" tIns="0" rIns="0" bIns="0" rtlCol="0">
              <a:spAutoFit/>
            </a:bodyPr>
            <a:lstStyle/>
            <a:p>
              <a:pPr algn="ctr"/>
              <a:r>
                <a:rPr lang="en-US" sz="1400" dirty="0">
                  <a:latin typeface="Times New Roman"/>
                  <a:cs typeface="Times New Roman"/>
                </a:rPr>
                <a:t>Classifier confidence &gt; 0.75</a:t>
              </a:r>
            </a:p>
          </p:txBody>
        </p:sp>
        <p:cxnSp>
          <p:nvCxnSpPr>
            <p:cNvPr id="21" name="Elbow Connector 20"/>
            <p:cNvCxnSpPr>
              <a:stCxn id="18" idx="0"/>
              <a:endCxn id="10" idx="0"/>
            </p:cNvCxnSpPr>
            <p:nvPr/>
          </p:nvCxnSpPr>
          <p:spPr>
            <a:xfrm rot="16200000" flipH="1" flipV="1">
              <a:off x="4027841" y="503893"/>
              <a:ext cx="245873" cy="2909625"/>
            </a:xfrm>
            <a:prstGeom prst="bentConnector3">
              <a:avLst>
                <a:gd name="adj1" fmla="val -92975"/>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500596241"/>
      </p:ext>
    </p:extLst>
  </p:cSld>
  <p:clrMapOvr>
    <a:masterClrMapping/>
  </p:clrMapOvr>
  <mc:AlternateContent xmlns:mc="http://schemas.openxmlformats.org/markup-compatibility/2006" xmlns:p14="http://schemas.microsoft.com/office/powerpoint/2010/main">
    <mc:Choice Requires="p14">
      <p:transition spd="slow" p14:dur="2000" advTm="45941"/>
    </mc:Choice>
    <mc:Fallback xmlns="">
      <p:transition xmlns:p14="http://schemas.microsoft.com/office/powerpoint/2010/main" spd="slow" advTm="45941"/>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6072"/>
            <a:ext cx="8229600" cy="627480"/>
          </a:xfrm>
        </p:spPr>
        <p:txBody>
          <a:bodyPr>
            <a:normAutofit fontScale="90000"/>
          </a:bodyPr>
          <a:lstStyle/>
          <a:p>
            <a:pPr algn="ctr"/>
            <a:r>
              <a:rPr lang="en-US" b="1" dirty="0"/>
              <a:t>Experiments and Results</a:t>
            </a:r>
          </a:p>
        </p:txBody>
      </p:sp>
      <p:graphicFrame>
        <p:nvGraphicFramePr>
          <p:cNvPr id="3" name="Table 2"/>
          <p:cNvGraphicFramePr>
            <a:graphicFrameLocks noGrp="1"/>
          </p:cNvGraphicFramePr>
          <p:nvPr>
            <p:extLst>
              <p:ext uri="{D42A27DB-BD31-4B8C-83A1-F6EECF244321}">
                <p14:modId xmlns:p14="http://schemas.microsoft.com/office/powerpoint/2010/main" val="1793775428"/>
              </p:ext>
            </p:extLst>
          </p:nvPr>
        </p:nvGraphicFramePr>
        <p:xfrm>
          <a:off x="861484" y="1450899"/>
          <a:ext cx="7654730" cy="3145050"/>
        </p:xfrm>
        <a:graphic>
          <a:graphicData uri="http://schemas.openxmlformats.org/drawingml/2006/table">
            <a:tbl>
              <a:tblPr/>
              <a:tblGrid>
                <a:gridCol w="3541183">
                  <a:extLst>
                    <a:ext uri="{9D8B030D-6E8A-4147-A177-3AD203B41FA5}">
                      <a16:colId xmlns:a16="http://schemas.microsoft.com/office/drawing/2014/main" val="20000"/>
                    </a:ext>
                  </a:extLst>
                </a:gridCol>
                <a:gridCol w="1049867">
                  <a:extLst>
                    <a:ext uri="{9D8B030D-6E8A-4147-A177-3AD203B41FA5}">
                      <a16:colId xmlns:a16="http://schemas.microsoft.com/office/drawing/2014/main" val="20001"/>
                    </a:ext>
                  </a:extLst>
                </a:gridCol>
                <a:gridCol w="1016000">
                  <a:extLst>
                    <a:ext uri="{9D8B030D-6E8A-4147-A177-3AD203B41FA5}">
                      <a16:colId xmlns:a16="http://schemas.microsoft.com/office/drawing/2014/main" val="20002"/>
                    </a:ext>
                  </a:extLst>
                </a:gridCol>
                <a:gridCol w="965200">
                  <a:extLst>
                    <a:ext uri="{9D8B030D-6E8A-4147-A177-3AD203B41FA5}">
                      <a16:colId xmlns:a16="http://schemas.microsoft.com/office/drawing/2014/main" val="20003"/>
                    </a:ext>
                  </a:extLst>
                </a:gridCol>
                <a:gridCol w="1082480">
                  <a:extLst>
                    <a:ext uri="{9D8B030D-6E8A-4147-A177-3AD203B41FA5}">
                      <a16:colId xmlns:a16="http://schemas.microsoft.com/office/drawing/2014/main" val="20004"/>
                    </a:ext>
                  </a:extLst>
                </a:gridCol>
              </a:tblGrid>
              <a:tr h="496705">
                <a:tc>
                  <a:txBody>
                    <a:bodyPr/>
                    <a:lstStyle/>
                    <a:p>
                      <a:pPr algn="ctr" fontAlgn="b">
                        <a:lnSpc>
                          <a:spcPct val="100000"/>
                        </a:lnSpc>
                      </a:pPr>
                      <a:r>
                        <a:rPr lang="en-US" sz="2000" b="1" i="0" u="none" strike="noStrike" dirty="0">
                          <a:solidFill>
                            <a:srgbClr val="000000"/>
                          </a:solidFill>
                          <a:effectLst/>
                          <a:latin typeface="Times New Roman"/>
                          <a:cs typeface="Times New Roman"/>
                        </a:rPr>
                        <a:t>Experiments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2000" b="1" i="0" u="none" strike="noStrike" dirty="0">
                          <a:solidFill>
                            <a:srgbClr val="000000"/>
                          </a:solidFill>
                          <a:effectLst/>
                          <a:latin typeface="Times New Roman"/>
                          <a:cs typeface="Times New Roman"/>
                        </a:rPr>
                        <a:t>AUC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2000" b="1" i="0" u="none" strike="noStrike" dirty="0">
                          <a:solidFill>
                            <a:srgbClr val="000000"/>
                          </a:solidFill>
                          <a:effectLst/>
                          <a:latin typeface="Times New Roman"/>
                          <a:cs typeface="Times New Roman"/>
                        </a:rPr>
                        <a:t>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2000" b="1" i="0" u="none" strike="noStrike" dirty="0">
                          <a:solidFill>
                            <a:srgbClr val="000000"/>
                          </a:solidFill>
                          <a:effectLst/>
                          <a:latin typeface="Times New Roman"/>
                          <a:cs typeface="Times New Roman"/>
                        </a:rPr>
                        <a:t>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lnSpc>
                          <a:spcPct val="100000"/>
                        </a:lnSpc>
                      </a:pPr>
                      <a:r>
                        <a:rPr lang="en-US" sz="2000" b="1" i="0" u="none" strike="noStrike" dirty="0">
                          <a:solidFill>
                            <a:srgbClr val="000000"/>
                          </a:solidFill>
                          <a:effectLst/>
                          <a:latin typeface="Times New Roman"/>
                          <a:cs typeface="Times New Roman"/>
                        </a:rPr>
                        <a:t>F1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53421">
                <a:tc gridSpan="5">
                  <a:txBody>
                    <a:bodyPr/>
                    <a:lstStyle/>
                    <a:p>
                      <a:pPr algn="ctr" fontAlgn="b">
                        <a:lnSpc>
                          <a:spcPct val="100000"/>
                        </a:lnSpc>
                      </a:pPr>
                      <a:r>
                        <a:rPr lang="en-US" sz="2000" b="1" i="0" u="none" strike="noStrike" dirty="0">
                          <a:solidFill>
                            <a:srgbClr val="000000"/>
                          </a:solidFill>
                          <a:effectLst/>
                          <a:latin typeface="Times New Roman"/>
                          <a:cs typeface="Times New Roman"/>
                        </a:rPr>
                        <a:t>Nepal Earthquake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253421">
                <a:tc>
                  <a:txBody>
                    <a:bodyPr/>
                    <a:lstStyle/>
                    <a:p>
                      <a:pPr algn="l" fontAlgn="b">
                        <a:lnSpc>
                          <a:spcPct val="100000"/>
                        </a:lnSpc>
                      </a:pPr>
                      <a:r>
                        <a:rPr lang="en-US" sz="2000" b="1" i="0" u="none" strike="noStrike" dirty="0">
                          <a:solidFill>
                            <a:srgbClr val="000000"/>
                          </a:solidFill>
                          <a:effectLst/>
                          <a:latin typeface="Times New Roman"/>
                          <a:cs typeface="Times New Roman"/>
                        </a:rPr>
                        <a:t>Supervised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chemeClr val="bg1">
                              <a:lumMod val="65000"/>
                            </a:schemeClr>
                          </a:solidFill>
                          <a:effectLst/>
                          <a:latin typeface="Times New Roman"/>
                          <a:cs typeface="Times New Roman"/>
                        </a:rPr>
                        <a:t>61.22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chemeClr val="bg1">
                              <a:lumMod val="65000"/>
                            </a:schemeClr>
                          </a:solidFill>
                          <a:effectLst/>
                          <a:latin typeface="Times New Roman"/>
                          <a:cs typeface="Times New Roman"/>
                        </a:rPr>
                        <a:t>62.42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chemeClr val="bg1">
                              <a:lumMod val="65000"/>
                            </a:schemeClr>
                          </a:solidFill>
                          <a:effectLst/>
                          <a:latin typeface="Times New Roman"/>
                          <a:cs typeface="Times New Roman"/>
                        </a:rPr>
                        <a:t>62.31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it-IT" sz="2000" b="1" i="0" u="none" strike="noStrike" dirty="0">
                          <a:solidFill>
                            <a:srgbClr val="000000"/>
                          </a:solidFill>
                          <a:effectLst/>
                          <a:latin typeface="Times New Roman"/>
                          <a:cs typeface="Times New Roman"/>
                        </a:rPr>
                        <a:t>60.89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03078">
                <a:tc>
                  <a:txBody>
                    <a:bodyPr/>
                    <a:lstStyle/>
                    <a:p>
                      <a:pPr algn="l" fontAlgn="b">
                        <a:lnSpc>
                          <a:spcPct val="100000"/>
                        </a:lnSpc>
                      </a:pPr>
                      <a:r>
                        <a:rPr lang="en-US" sz="2000" b="1" i="0" u="none" strike="noStrike" dirty="0">
                          <a:solidFill>
                            <a:srgbClr val="000000"/>
                          </a:solidFill>
                          <a:effectLst/>
                          <a:latin typeface="Times New Roman"/>
                          <a:cs typeface="Times New Roman"/>
                        </a:rPr>
                        <a:t>Semi-Supervised (Self-training)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chemeClr val="bg1">
                              <a:lumMod val="65000"/>
                            </a:schemeClr>
                          </a:solidFill>
                          <a:effectLst/>
                          <a:latin typeface="Times New Roman"/>
                          <a:cs typeface="Times New Roman"/>
                        </a:rPr>
                        <a:t>61.15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a:solidFill>
                            <a:schemeClr val="bg1">
                              <a:lumMod val="65000"/>
                            </a:schemeClr>
                          </a:solidFill>
                          <a:effectLst/>
                          <a:latin typeface="Times New Roman"/>
                          <a:cs typeface="Times New Roman"/>
                        </a:rPr>
                        <a:t>61.53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a:solidFill>
                            <a:schemeClr val="bg1">
                              <a:lumMod val="65000"/>
                            </a:schemeClr>
                          </a:solidFill>
                          <a:effectLst/>
                          <a:latin typeface="Times New Roman"/>
                          <a:cs typeface="Times New Roman"/>
                        </a:rPr>
                        <a:t>61.53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1" i="0" u="none" strike="noStrike" dirty="0">
                          <a:solidFill>
                            <a:srgbClr val="000000"/>
                          </a:solidFill>
                          <a:effectLst/>
                          <a:latin typeface="Times New Roman"/>
                          <a:cs typeface="Times New Roman"/>
                        </a:rPr>
                        <a:t>61.26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58955">
                <a:tc>
                  <a:txBody>
                    <a:bodyPr/>
                    <a:lstStyle/>
                    <a:p>
                      <a:pPr algn="l" fontAlgn="b">
                        <a:lnSpc>
                          <a:spcPct val="100000"/>
                        </a:lnSpc>
                      </a:pPr>
                      <a:r>
                        <a:rPr lang="en-US" sz="2000" b="1" i="0" u="none" strike="noStrike" dirty="0">
                          <a:solidFill>
                            <a:srgbClr val="000000"/>
                          </a:solidFill>
                          <a:effectLst/>
                          <a:latin typeface="Times New Roman"/>
                          <a:cs typeface="Times New Roman"/>
                        </a:rPr>
                        <a:t>Semi-Supervised (Graph-based)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chemeClr val="bg1">
                              <a:lumMod val="65000"/>
                            </a:schemeClr>
                          </a:solidFill>
                          <a:effectLst/>
                          <a:latin typeface="Times New Roman"/>
                          <a:cs typeface="Times New Roman"/>
                        </a:rPr>
                        <a:t>64.81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chemeClr val="bg1">
                              <a:lumMod val="65000"/>
                            </a:schemeClr>
                          </a:solidFill>
                          <a:effectLst/>
                          <a:latin typeface="Times New Roman"/>
                          <a:cs typeface="Times New Roman"/>
                        </a:rPr>
                        <a:t>64.58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chemeClr val="bg1">
                              <a:lumMod val="65000"/>
                            </a:schemeClr>
                          </a:solidFill>
                          <a:effectLst/>
                          <a:latin typeface="Times New Roman"/>
                          <a:cs typeface="Times New Roman"/>
                        </a:rPr>
                        <a:t>64.63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1" i="0" u="none" strike="noStrike" dirty="0">
                          <a:solidFill>
                            <a:srgbClr val="000000"/>
                          </a:solidFill>
                          <a:effectLst/>
                          <a:latin typeface="Times New Roman"/>
                          <a:cs typeface="Times New Roman"/>
                        </a:rPr>
                        <a:t>65.11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53421">
                <a:tc gridSpan="5">
                  <a:txBody>
                    <a:bodyPr/>
                    <a:lstStyle/>
                    <a:p>
                      <a:pPr algn="ctr" fontAlgn="b">
                        <a:lnSpc>
                          <a:spcPct val="100000"/>
                        </a:lnSpc>
                      </a:pPr>
                      <a:r>
                        <a:rPr lang="en-US" sz="2000" b="1" i="0" u="none" strike="noStrike" dirty="0">
                          <a:solidFill>
                            <a:srgbClr val="000000"/>
                          </a:solidFill>
                          <a:effectLst/>
                          <a:latin typeface="Times New Roman"/>
                          <a:cs typeface="Times New Roman"/>
                        </a:rPr>
                        <a:t>Queensland Flood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253421">
                <a:tc>
                  <a:txBody>
                    <a:bodyPr/>
                    <a:lstStyle/>
                    <a:p>
                      <a:pPr algn="l" fontAlgn="b">
                        <a:lnSpc>
                          <a:spcPct val="100000"/>
                        </a:lnSpc>
                      </a:pPr>
                      <a:r>
                        <a:rPr lang="en-US" sz="2000" b="1" i="0" u="none" strike="noStrike" dirty="0">
                          <a:solidFill>
                            <a:srgbClr val="000000"/>
                          </a:solidFill>
                          <a:effectLst/>
                          <a:latin typeface="Times New Roman"/>
                          <a:cs typeface="Times New Roman"/>
                        </a:rPr>
                        <a:t>Supervised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80.14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80.08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80.16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1" i="0" u="none" strike="noStrike" dirty="0">
                          <a:solidFill>
                            <a:srgbClr val="000000"/>
                          </a:solidFill>
                          <a:effectLst/>
                          <a:latin typeface="Times New Roman"/>
                          <a:cs typeface="Times New Roman"/>
                        </a:rPr>
                        <a:t>80.16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7747">
                <a:tc>
                  <a:txBody>
                    <a:bodyPr/>
                    <a:lstStyle/>
                    <a:p>
                      <a:pPr algn="l" fontAlgn="b">
                        <a:lnSpc>
                          <a:spcPct val="100000"/>
                        </a:lnSpc>
                      </a:pPr>
                      <a:r>
                        <a:rPr lang="en-US" sz="2000" b="1" i="0" u="none" strike="noStrike" dirty="0">
                          <a:solidFill>
                            <a:srgbClr val="000000"/>
                          </a:solidFill>
                          <a:effectLst/>
                          <a:latin typeface="Times New Roman"/>
                          <a:cs typeface="Times New Roman"/>
                        </a:rPr>
                        <a:t>Semi-Supervised (Self-training)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81.04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80.78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0" i="0" u="none" strike="noStrike" dirty="0">
                          <a:solidFill>
                            <a:srgbClr val="A6A6A6"/>
                          </a:solidFill>
                          <a:effectLst/>
                          <a:latin typeface="Times New Roman"/>
                          <a:cs typeface="Times New Roman"/>
                        </a:rPr>
                        <a:t>80.84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nb-NO" sz="2000" b="1" i="0" u="none" strike="noStrike" dirty="0">
                          <a:solidFill>
                            <a:srgbClr val="000000"/>
                          </a:solidFill>
                          <a:effectLst/>
                          <a:latin typeface="Times New Roman"/>
                          <a:cs typeface="Times New Roman"/>
                        </a:rPr>
                        <a:t>81.08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384390">
                <a:tc>
                  <a:txBody>
                    <a:bodyPr/>
                    <a:lstStyle/>
                    <a:p>
                      <a:pPr algn="l" fontAlgn="b">
                        <a:lnSpc>
                          <a:spcPct val="100000"/>
                        </a:lnSpc>
                      </a:pPr>
                      <a:r>
                        <a:rPr lang="en-US" sz="2000" b="1" i="0" u="none" strike="noStrike" dirty="0">
                          <a:solidFill>
                            <a:srgbClr val="000000"/>
                          </a:solidFill>
                          <a:effectLst/>
                          <a:latin typeface="Times New Roman"/>
                          <a:cs typeface="Times New Roman"/>
                        </a:rPr>
                        <a:t>Semi-Supervised (Graph-based)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rgbClr val="A6A6A6"/>
                          </a:solidFill>
                          <a:effectLst/>
                          <a:latin typeface="Times New Roman"/>
                          <a:cs typeface="Times New Roman"/>
                        </a:rPr>
                        <a:t>92.20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rgbClr val="A6A6A6"/>
                          </a:solidFill>
                          <a:effectLst/>
                          <a:latin typeface="Times New Roman"/>
                          <a:cs typeface="Times New Roman"/>
                        </a:rPr>
                        <a:t>92.60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0" i="0" u="none" strike="noStrike" dirty="0">
                          <a:solidFill>
                            <a:srgbClr val="A6A6A6"/>
                          </a:solidFill>
                          <a:effectLst/>
                          <a:latin typeface="Times New Roman"/>
                          <a:cs typeface="Times New Roman"/>
                        </a:rPr>
                        <a:t>94.49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lnSpc>
                          <a:spcPct val="100000"/>
                        </a:lnSpc>
                      </a:pPr>
                      <a:r>
                        <a:rPr lang="hr-HR" sz="2000" b="1" i="0" u="none" strike="noStrike" dirty="0">
                          <a:solidFill>
                            <a:srgbClr val="000000"/>
                          </a:solidFill>
                          <a:effectLst/>
                          <a:latin typeface="Times New Roman"/>
                          <a:cs typeface="Times New Roman"/>
                        </a:rPr>
                        <a:t>93.54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6" name="Rectangle 5"/>
          <p:cNvSpPr/>
          <p:nvPr/>
        </p:nvSpPr>
        <p:spPr>
          <a:xfrm>
            <a:off x="861484" y="863752"/>
            <a:ext cx="3977307" cy="369332"/>
          </a:xfrm>
          <a:prstGeom prst="rect">
            <a:avLst/>
          </a:prstGeom>
        </p:spPr>
        <p:txBody>
          <a:bodyPr wrap="none">
            <a:spAutoFit/>
          </a:bodyPr>
          <a:lstStyle/>
          <a:p>
            <a:r>
              <a:rPr lang="en-US" b="1" dirty="0">
                <a:solidFill>
                  <a:srgbClr val="0000FF"/>
                </a:solidFill>
              </a:rPr>
              <a:t>Semi-Supervised baseline (Self-training)</a:t>
            </a:r>
          </a:p>
        </p:txBody>
      </p:sp>
    </p:spTree>
    <p:extLst>
      <p:ext uri="{BB962C8B-B14F-4D97-AF65-F5344CB8AC3E}">
        <p14:creationId xmlns:p14="http://schemas.microsoft.com/office/powerpoint/2010/main" val="674869742"/>
      </p:ext>
    </p:extLst>
  </p:cSld>
  <p:clrMapOvr>
    <a:masterClrMapping/>
  </p:clrMapOvr>
  <mc:AlternateContent xmlns:mc="http://schemas.openxmlformats.org/markup-compatibility/2006" xmlns:p14="http://schemas.microsoft.com/office/powerpoint/2010/main">
    <mc:Choice Requires="p14">
      <p:transition spd="slow" p14:dur="2000" advTm="56490"/>
    </mc:Choice>
    <mc:Fallback xmlns="">
      <p:transition xmlns:p14="http://schemas.microsoft.com/office/powerpoint/2010/main" spd="slow" advTm="5649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059"/>
            <a:ext cx="8229600" cy="804333"/>
          </a:xfrm>
        </p:spPr>
        <p:txBody>
          <a:bodyPr/>
          <a:lstStyle/>
          <a:p>
            <a:pPr algn="ctr"/>
            <a:r>
              <a:rPr lang="en-US" b="1" dirty="0"/>
              <a:t>Experiments and Results</a:t>
            </a:r>
          </a:p>
        </p:txBody>
      </p:sp>
      <p:sp>
        <p:nvSpPr>
          <p:cNvPr id="3" name="Content Placeholder 2"/>
          <p:cNvSpPr>
            <a:spLocks noGrp="1"/>
          </p:cNvSpPr>
          <p:nvPr>
            <p:ph idx="1"/>
          </p:nvPr>
        </p:nvSpPr>
        <p:spPr>
          <a:xfrm>
            <a:off x="457200" y="1211323"/>
            <a:ext cx="8229600" cy="1380067"/>
          </a:xfrm>
        </p:spPr>
        <p:txBody>
          <a:bodyPr>
            <a:normAutofit fontScale="92500" lnSpcReduction="10000"/>
          </a:bodyPr>
          <a:lstStyle/>
          <a:p>
            <a:r>
              <a:rPr lang="en-US" b="1" dirty="0"/>
              <a:t>Domain Adaptation Baseline (Transfer Baseline):</a:t>
            </a:r>
            <a:r>
              <a:rPr lang="en-US" dirty="0"/>
              <a:t> Trained CNN model on source (an event) and tested on target (another event)</a:t>
            </a:r>
          </a:p>
        </p:txBody>
      </p:sp>
      <p:graphicFrame>
        <p:nvGraphicFramePr>
          <p:cNvPr id="5" name="Table 4"/>
          <p:cNvGraphicFramePr>
            <a:graphicFrameLocks noGrp="1"/>
          </p:cNvGraphicFramePr>
          <p:nvPr>
            <p:extLst>
              <p:ext uri="{D42A27DB-BD31-4B8C-83A1-F6EECF244321}">
                <p14:modId xmlns:p14="http://schemas.microsoft.com/office/powerpoint/2010/main" val="2729311331"/>
              </p:ext>
            </p:extLst>
          </p:nvPr>
        </p:nvGraphicFramePr>
        <p:xfrm>
          <a:off x="508002" y="2654890"/>
          <a:ext cx="8009465" cy="2682816"/>
        </p:xfrm>
        <a:graphic>
          <a:graphicData uri="http://schemas.openxmlformats.org/drawingml/2006/table">
            <a:tbl>
              <a:tblPr/>
              <a:tblGrid>
                <a:gridCol w="1748791">
                  <a:extLst>
                    <a:ext uri="{9D8B030D-6E8A-4147-A177-3AD203B41FA5}">
                      <a16:colId xmlns:a16="http://schemas.microsoft.com/office/drawing/2014/main" val="20000"/>
                    </a:ext>
                  </a:extLst>
                </a:gridCol>
                <a:gridCol w="1570245">
                  <a:extLst>
                    <a:ext uri="{9D8B030D-6E8A-4147-A177-3AD203B41FA5}">
                      <a16:colId xmlns:a16="http://schemas.microsoft.com/office/drawing/2014/main" val="20001"/>
                    </a:ext>
                  </a:extLst>
                </a:gridCol>
                <a:gridCol w="1135381">
                  <a:extLst>
                    <a:ext uri="{9D8B030D-6E8A-4147-A177-3AD203B41FA5}">
                      <a16:colId xmlns:a16="http://schemas.microsoft.com/office/drawing/2014/main" val="20002"/>
                    </a:ext>
                  </a:extLst>
                </a:gridCol>
                <a:gridCol w="950806">
                  <a:extLst>
                    <a:ext uri="{9D8B030D-6E8A-4147-A177-3AD203B41FA5}">
                      <a16:colId xmlns:a16="http://schemas.microsoft.com/office/drawing/2014/main" val="20003"/>
                    </a:ext>
                  </a:extLst>
                </a:gridCol>
                <a:gridCol w="1302121">
                  <a:extLst>
                    <a:ext uri="{9D8B030D-6E8A-4147-A177-3AD203B41FA5}">
                      <a16:colId xmlns:a16="http://schemas.microsoft.com/office/drawing/2014/main" val="20004"/>
                    </a:ext>
                  </a:extLst>
                </a:gridCol>
                <a:gridCol w="1302121">
                  <a:extLst>
                    <a:ext uri="{9D8B030D-6E8A-4147-A177-3AD203B41FA5}">
                      <a16:colId xmlns:a16="http://schemas.microsoft.com/office/drawing/2014/main" val="20005"/>
                    </a:ext>
                  </a:extLst>
                </a:gridCol>
              </a:tblGrid>
              <a:tr h="363959">
                <a:tc>
                  <a:txBody>
                    <a:bodyPr/>
                    <a:lstStyle/>
                    <a:p>
                      <a:pPr algn="ctr" fontAlgn="b"/>
                      <a:r>
                        <a:rPr lang="en-US" sz="2400" b="1" i="0" u="none" strike="noStrike" dirty="0">
                          <a:solidFill>
                            <a:srgbClr val="000000"/>
                          </a:solidFill>
                          <a:effectLst/>
                          <a:latin typeface="Times New Roman"/>
                          <a:cs typeface="Times New Roman"/>
                        </a:rPr>
                        <a:t>Source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0" u="none" strike="noStrike">
                          <a:solidFill>
                            <a:srgbClr val="000000"/>
                          </a:solidFill>
                          <a:effectLst/>
                          <a:latin typeface="Times New Roman"/>
                          <a:cs typeface="Times New Roman"/>
                        </a:rPr>
                        <a:t>Target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0" u="none" strike="noStrike">
                          <a:solidFill>
                            <a:srgbClr val="000000"/>
                          </a:solidFill>
                          <a:effectLst/>
                          <a:latin typeface="Times New Roman"/>
                          <a:cs typeface="Times New Roman"/>
                        </a:rPr>
                        <a:t>AUC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0" u="none" strike="noStrike">
                          <a:solidFill>
                            <a:srgbClr val="000000"/>
                          </a:solidFill>
                          <a:effectLst/>
                          <a:latin typeface="Times New Roman"/>
                          <a:cs typeface="Times New Roman"/>
                        </a:rPr>
                        <a:t>P</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0" u="none" strike="noStrike">
                          <a:solidFill>
                            <a:srgbClr val="000000"/>
                          </a:solidFill>
                          <a:effectLst/>
                          <a:latin typeface="Times New Roman"/>
                          <a:cs typeface="Times New Roman"/>
                        </a:rPr>
                        <a:t>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2400" b="1" i="0" u="none" strike="noStrike" dirty="0">
                          <a:solidFill>
                            <a:srgbClr val="000000"/>
                          </a:solidFill>
                          <a:effectLst/>
                          <a:latin typeface="Times New Roman"/>
                          <a:cs typeface="Times New Roman"/>
                        </a:rPr>
                        <a:t>F1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63959">
                <a:tc gridSpan="6">
                  <a:txBody>
                    <a:bodyPr/>
                    <a:lstStyle/>
                    <a:p>
                      <a:pPr algn="ctr" fontAlgn="b"/>
                      <a:r>
                        <a:rPr lang="en-US" sz="2400" b="1" i="0" u="none" strike="noStrike" dirty="0">
                          <a:solidFill>
                            <a:srgbClr val="000000"/>
                          </a:solidFill>
                          <a:effectLst/>
                          <a:latin typeface="Times New Roman"/>
                          <a:cs typeface="Times New Roman"/>
                        </a:rPr>
                        <a:t>In-Domain Supervised Model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363959">
                <a:tc>
                  <a:txBody>
                    <a:bodyPr/>
                    <a:lstStyle/>
                    <a:p>
                      <a:pPr algn="l" fontAlgn="b"/>
                      <a:r>
                        <a:rPr lang="en-US" sz="2400" b="1" i="0" u="none" strike="noStrike" dirty="0">
                          <a:solidFill>
                            <a:srgbClr val="000000"/>
                          </a:solidFill>
                          <a:effectLst/>
                          <a:latin typeface="Times New Roman"/>
                          <a:cs typeface="Times New Roman"/>
                        </a:rPr>
                        <a:t>Nepal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400" b="1" i="0" u="none" strike="noStrike">
                          <a:solidFill>
                            <a:srgbClr val="000000"/>
                          </a:solidFill>
                          <a:effectLst/>
                          <a:latin typeface="Times New Roman"/>
                          <a:cs typeface="Times New Roman"/>
                        </a:rPr>
                        <a:t>Nepal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0" i="0" u="none" strike="noStrike" dirty="0">
                          <a:solidFill>
                            <a:srgbClr val="A6A6A6"/>
                          </a:solidFill>
                          <a:effectLst/>
                          <a:latin typeface="Times New Roman"/>
                          <a:cs typeface="Times New Roman"/>
                        </a:rPr>
                        <a:t>61.22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a:solidFill>
                            <a:srgbClr val="A6A6A6"/>
                          </a:solidFill>
                          <a:effectLst/>
                          <a:latin typeface="Times New Roman"/>
                          <a:cs typeface="Times New Roman"/>
                        </a:rPr>
                        <a:t>62.42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a:solidFill>
                            <a:srgbClr val="A6A6A6"/>
                          </a:solidFill>
                          <a:effectLst/>
                          <a:latin typeface="Times New Roman"/>
                          <a:cs typeface="Times New Roman"/>
                        </a:rPr>
                        <a:t>62.31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t-IT" sz="2400" b="1" i="0" u="none" strike="noStrike" dirty="0">
                          <a:solidFill>
                            <a:srgbClr val="000000"/>
                          </a:solidFill>
                          <a:effectLst/>
                          <a:latin typeface="Times New Roman"/>
                          <a:cs typeface="Times New Roman"/>
                        </a:rPr>
                        <a:t>60.89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371686">
                <a:tc>
                  <a:txBody>
                    <a:bodyPr/>
                    <a:lstStyle/>
                    <a:p>
                      <a:pPr algn="l" fontAlgn="b"/>
                      <a:r>
                        <a:rPr lang="en-US" sz="2400" b="1" i="0" u="none" strike="noStrike" dirty="0">
                          <a:solidFill>
                            <a:srgbClr val="000000"/>
                          </a:solidFill>
                          <a:effectLst/>
                          <a:latin typeface="Times New Roman"/>
                          <a:cs typeface="Times New Roman"/>
                        </a:rPr>
                        <a:t>Queensland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400" b="1" i="0" u="none" strike="noStrike" dirty="0">
                          <a:solidFill>
                            <a:srgbClr val="000000"/>
                          </a:solidFill>
                          <a:effectLst/>
                          <a:latin typeface="Times New Roman"/>
                          <a:cs typeface="Times New Roman"/>
                        </a:rPr>
                        <a:t>Queensland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0" i="0" u="none" strike="noStrike" dirty="0">
                          <a:solidFill>
                            <a:srgbClr val="A6A6A6"/>
                          </a:solidFill>
                          <a:effectLst/>
                          <a:latin typeface="Times New Roman"/>
                          <a:cs typeface="Times New Roman"/>
                        </a:rPr>
                        <a:t>80.14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0" i="0" u="none" strike="noStrike" dirty="0">
                          <a:solidFill>
                            <a:srgbClr val="A6A6A6"/>
                          </a:solidFill>
                          <a:effectLst/>
                          <a:latin typeface="Times New Roman"/>
                          <a:cs typeface="Times New Roman"/>
                        </a:rPr>
                        <a:t>80.08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0" i="0" u="none" strike="noStrike" dirty="0">
                          <a:solidFill>
                            <a:srgbClr val="A6A6A6"/>
                          </a:solidFill>
                          <a:effectLst/>
                          <a:latin typeface="Times New Roman"/>
                          <a:cs typeface="Times New Roman"/>
                        </a:rPr>
                        <a:t>80.16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1" i="0" u="none" strike="noStrike" dirty="0">
                          <a:solidFill>
                            <a:srgbClr val="000000"/>
                          </a:solidFill>
                          <a:effectLst/>
                          <a:latin typeface="Times New Roman"/>
                          <a:cs typeface="Times New Roman"/>
                        </a:rPr>
                        <a:t>80.16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363959">
                <a:tc gridSpan="6">
                  <a:txBody>
                    <a:bodyPr/>
                    <a:lstStyle/>
                    <a:p>
                      <a:pPr algn="ctr" fontAlgn="b"/>
                      <a:r>
                        <a:rPr lang="en-US" sz="2400" b="1" i="0" u="none" strike="noStrike">
                          <a:solidFill>
                            <a:srgbClr val="000000"/>
                          </a:solidFill>
                          <a:effectLst/>
                          <a:latin typeface="Times New Roman"/>
                          <a:cs typeface="Times New Roman"/>
                        </a:rPr>
                        <a:t>Transfer Baseline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412056">
                <a:tc>
                  <a:txBody>
                    <a:bodyPr/>
                    <a:lstStyle/>
                    <a:p>
                      <a:pPr algn="l" fontAlgn="b"/>
                      <a:r>
                        <a:rPr lang="en-US" sz="2400" b="1" i="0" u="none" strike="noStrike" dirty="0">
                          <a:solidFill>
                            <a:srgbClr val="000000"/>
                          </a:solidFill>
                          <a:effectLst/>
                          <a:latin typeface="Times New Roman"/>
                          <a:cs typeface="Times New Roman"/>
                        </a:rPr>
                        <a:t>Nepal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400" b="1" i="0" u="none" strike="noStrike">
                          <a:solidFill>
                            <a:srgbClr val="000000"/>
                          </a:solidFill>
                          <a:effectLst/>
                          <a:latin typeface="Times New Roman"/>
                          <a:cs typeface="Times New Roman"/>
                        </a:rPr>
                        <a:t>Queensland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dirty="0">
                          <a:solidFill>
                            <a:srgbClr val="A6A6A6"/>
                          </a:solidFill>
                          <a:effectLst/>
                          <a:latin typeface="Times New Roman"/>
                          <a:cs typeface="Times New Roman"/>
                        </a:rPr>
                        <a:t>58.99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dirty="0">
                          <a:solidFill>
                            <a:srgbClr val="A6A6A6"/>
                          </a:solidFill>
                          <a:effectLst/>
                          <a:latin typeface="Times New Roman"/>
                          <a:cs typeface="Times New Roman"/>
                        </a:rPr>
                        <a:t>59.62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nb-NO" sz="2400" b="0" i="0" u="none" strike="noStrike" dirty="0">
                          <a:solidFill>
                            <a:srgbClr val="A6A6A6"/>
                          </a:solidFill>
                          <a:effectLst/>
                          <a:latin typeface="Times New Roman"/>
                          <a:cs typeface="Times New Roman"/>
                        </a:rPr>
                        <a:t>60.03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1" i="0" u="none" strike="noStrike" dirty="0">
                          <a:solidFill>
                            <a:srgbClr val="000000"/>
                          </a:solidFill>
                          <a:effectLst/>
                          <a:latin typeface="Times New Roman"/>
                          <a:cs typeface="Times New Roman"/>
                        </a:rPr>
                        <a:t>59.10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363959">
                <a:tc>
                  <a:txBody>
                    <a:bodyPr/>
                    <a:lstStyle/>
                    <a:p>
                      <a:pPr algn="l" fontAlgn="b"/>
                      <a:r>
                        <a:rPr lang="en-US" sz="2400" b="1" i="0" u="none" strike="noStrike" dirty="0">
                          <a:solidFill>
                            <a:srgbClr val="000000"/>
                          </a:solidFill>
                          <a:effectLst/>
                          <a:latin typeface="Times New Roman"/>
                          <a:cs typeface="Times New Roman"/>
                        </a:rPr>
                        <a:t>Queensland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400" b="1" i="0" u="none" strike="noStrike" dirty="0">
                          <a:solidFill>
                            <a:srgbClr val="000000"/>
                          </a:solidFill>
                          <a:effectLst/>
                          <a:latin typeface="Times New Roman"/>
                          <a:cs typeface="Times New Roman"/>
                        </a:rPr>
                        <a:t>Nepal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dirty="0">
                          <a:solidFill>
                            <a:srgbClr val="A6A6A6"/>
                          </a:solidFill>
                          <a:effectLst/>
                          <a:latin typeface="Times New Roman"/>
                          <a:cs typeface="Times New Roman"/>
                        </a:rPr>
                        <a:t>54.86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dirty="0">
                          <a:solidFill>
                            <a:srgbClr val="A6A6A6"/>
                          </a:solidFill>
                          <a:effectLst/>
                          <a:latin typeface="Times New Roman"/>
                          <a:cs typeface="Times New Roman"/>
                        </a:rPr>
                        <a:t>56.00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0" i="0" u="none" strike="noStrike" dirty="0">
                          <a:solidFill>
                            <a:srgbClr val="A6A6A6"/>
                          </a:solidFill>
                          <a:effectLst/>
                          <a:latin typeface="Times New Roman"/>
                          <a:cs typeface="Times New Roman"/>
                        </a:rPr>
                        <a:t>56.21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hr-HR" sz="2400" b="1" i="0" u="none" strike="noStrike" dirty="0">
                          <a:solidFill>
                            <a:srgbClr val="000000"/>
                          </a:solidFill>
                          <a:effectLst/>
                          <a:latin typeface="Times New Roman"/>
                          <a:cs typeface="Times New Roman"/>
                        </a:rPr>
                        <a:t>53.63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882655287"/>
      </p:ext>
    </p:extLst>
  </p:cSld>
  <p:clrMapOvr>
    <a:masterClrMapping/>
  </p:clrMapOvr>
  <mc:AlternateContent xmlns:mc="http://schemas.openxmlformats.org/markup-compatibility/2006" xmlns:p14="http://schemas.microsoft.com/office/powerpoint/2010/main">
    <mc:Choice Requires="p14">
      <p:transition spd="slow" p14:dur="2000" advTm="60193"/>
    </mc:Choice>
    <mc:Fallback xmlns="">
      <p:transition xmlns:p14="http://schemas.microsoft.com/office/powerpoint/2010/main" spd="slow" advTm="60193"/>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060"/>
            <a:ext cx="8229600" cy="804333"/>
          </a:xfrm>
        </p:spPr>
        <p:txBody>
          <a:bodyPr/>
          <a:lstStyle/>
          <a:p>
            <a:pPr algn="ctr"/>
            <a:r>
              <a:rPr lang="en-US" b="1" dirty="0"/>
              <a:t>Experiments and Results</a:t>
            </a:r>
          </a:p>
        </p:txBody>
      </p:sp>
      <p:sp>
        <p:nvSpPr>
          <p:cNvPr id="3" name="Content Placeholder 2"/>
          <p:cNvSpPr>
            <a:spLocks noGrp="1"/>
          </p:cNvSpPr>
          <p:nvPr>
            <p:ph idx="1"/>
          </p:nvPr>
        </p:nvSpPr>
        <p:spPr>
          <a:xfrm>
            <a:off x="457200" y="889598"/>
            <a:ext cx="8229600" cy="939800"/>
          </a:xfrm>
        </p:spPr>
        <p:txBody>
          <a:bodyPr/>
          <a:lstStyle/>
          <a:p>
            <a:r>
              <a:rPr lang="en-US" b="1" dirty="0"/>
              <a:t>Domain Adaptation</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801245148"/>
              </p:ext>
            </p:extLst>
          </p:nvPr>
        </p:nvGraphicFramePr>
        <p:xfrm>
          <a:off x="541867" y="1829398"/>
          <a:ext cx="8111068" cy="3430058"/>
        </p:xfrm>
        <a:graphic>
          <a:graphicData uri="http://schemas.openxmlformats.org/drawingml/2006/table">
            <a:tbl>
              <a:tblPr/>
              <a:tblGrid>
                <a:gridCol w="1727200">
                  <a:extLst>
                    <a:ext uri="{9D8B030D-6E8A-4147-A177-3AD203B41FA5}">
                      <a16:colId xmlns:a16="http://schemas.microsoft.com/office/drawing/2014/main" val="20000"/>
                    </a:ext>
                  </a:extLst>
                </a:gridCol>
                <a:gridCol w="1430868">
                  <a:extLst>
                    <a:ext uri="{9D8B030D-6E8A-4147-A177-3AD203B41FA5}">
                      <a16:colId xmlns:a16="http://schemas.microsoft.com/office/drawing/2014/main" val="20001"/>
                    </a:ext>
                  </a:extLst>
                </a:gridCol>
                <a:gridCol w="1238250">
                  <a:extLst>
                    <a:ext uri="{9D8B030D-6E8A-4147-A177-3AD203B41FA5}">
                      <a16:colId xmlns:a16="http://schemas.microsoft.com/office/drawing/2014/main" val="20002"/>
                    </a:ext>
                  </a:extLst>
                </a:gridCol>
                <a:gridCol w="1238250">
                  <a:extLst>
                    <a:ext uri="{9D8B030D-6E8A-4147-A177-3AD203B41FA5}">
                      <a16:colId xmlns:a16="http://schemas.microsoft.com/office/drawing/2014/main" val="20003"/>
                    </a:ext>
                  </a:extLst>
                </a:gridCol>
                <a:gridCol w="1238250">
                  <a:extLst>
                    <a:ext uri="{9D8B030D-6E8A-4147-A177-3AD203B41FA5}">
                      <a16:colId xmlns:a16="http://schemas.microsoft.com/office/drawing/2014/main" val="20004"/>
                    </a:ext>
                  </a:extLst>
                </a:gridCol>
                <a:gridCol w="1238250">
                  <a:extLst>
                    <a:ext uri="{9D8B030D-6E8A-4147-A177-3AD203B41FA5}">
                      <a16:colId xmlns:a16="http://schemas.microsoft.com/office/drawing/2014/main" val="20005"/>
                    </a:ext>
                  </a:extLst>
                </a:gridCol>
              </a:tblGrid>
              <a:tr h="298121">
                <a:tc>
                  <a:txBody>
                    <a:bodyPr/>
                    <a:lstStyle/>
                    <a:p>
                      <a:pPr algn="ctr" fontAlgn="b"/>
                      <a:r>
                        <a:rPr lang="en-US" sz="2000" b="1" i="0" u="none" strike="noStrike">
                          <a:solidFill>
                            <a:srgbClr val="000000"/>
                          </a:solidFill>
                          <a:effectLst/>
                          <a:latin typeface="Times New Roman"/>
                          <a:cs typeface="Times New Roman"/>
                        </a:rPr>
                        <a:t>Source</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000" b="1" i="0" u="none" strike="noStrike" dirty="0">
                          <a:solidFill>
                            <a:srgbClr val="000000"/>
                          </a:solidFill>
                          <a:effectLst/>
                          <a:latin typeface="Times New Roman"/>
                          <a:cs typeface="Times New Roman"/>
                        </a:rPr>
                        <a:t>Target</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000" b="1" i="0" u="none" strike="noStrike">
                          <a:solidFill>
                            <a:srgbClr val="000000"/>
                          </a:solidFill>
                          <a:effectLst/>
                          <a:latin typeface="Times New Roman"/>
                          <a:cs typeface="Times New Roman"/>
                        </a:rPr>
                        <a:t>AUC</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000" b="1" i="0" u="none" strike="noStrike">
                          <a:solidFill>
                            <a:srgbClr val="000000"/>
                          </a:solidFill>
                          <a:effectLst/>
                          <a:latin typeface="Times New Roman"/>
                          <a:cs typeface="Times New Roman"/>
                        </a:rPr>
                        <a:t>P</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000" b="1" i="0" u="none" strike="noStrike">
                          <a:solidFill>
                            <a:srgbClr val="000000"/>
                          </a:solidFill>
                          <a:effectLst/>
                          <a:latin typeface="Times New Roman"/>
                          <a:cs typeface="Times New Roman"/>
                        </a:rPr>
                        <a:t>R</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fontAlgn="b"/>
                      <a:r>
                        <a:rPr lang="en-US" sz="2000" b="1" i="0" u="none" strike="noStrike" dirty="0">
                          <a:solidFill>
                            <a:srgbClr val="000000"/>
                          </a:solidFill>
                          <a:effectLst/>
                          <a:latin typeface="Times New Roman"/>
                          <a:cs typeface="Times New Roman"/>
                        </a:rPr>
                        <a:t>F1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298121">
                <a:tc gridSpan="6">
                  <a:txBody>
                    <a:bodyPr/>
                    <a:lstStyle/>
                    <a:p>
                      <a:pPr algn="ctr" fontAlgn="b"/>
                      <a:r>
                        <a:rPr lang="en-US" sz="2000" b="1" i="0" u="none" strike="noStrike">
                          <a:solidFill>
                            <a:srgbClr val="000000"/>
                          </a:solidFill>
                          <a:effectLst/>
                          <a:latin typeface="Times New Roman"/>
                          <a:cs typeface="Times New Roman"/>
                        </a:rPr>
                        <a:t>In-Domain Supervised Model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298121">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0" i="0" u="none" strike="noStrike" dirty="0">
                          <a:solidFill>
                            <a:srgbClr val="A6A6A6"/>
                          </a:solidFill>
                          <a:effectLst/>
                          <a:latin typeface="Times New Roman"/>
                          <a:cs typeface="Times New Roman"/>
                        </a:rPr>
                        <a:t>61.22</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a:solidFill>
                            <a:srgbClr val="A6A6A6"/>
                          </a:solidFill>
                          <a:effectLst/>
                          <a:latin typeface="Times New Roman"/>
                          <a:cs typeface="Times New Roman"/>
                        </a:rPr>
                        <a:t>62.42</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a:solidFill>
                            <a:srgbClr val="A6A6A6"/>
                          </a:solidFill>
                          <a:effectLst/>
                          <a:latin typeface="Times New Roman"/>
                          <a:cs typeface="Times New Roman"/>
                        </a:rPr>
                        <a:t>62.31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it-IT" sz="2000" b="1" i="0" u="none" strike="noStrike" dirty="0">
                          <a:solidFill>
                            <a:srgbClr val="000000"/>
                          </a:solidFill>
                          <a:effectLst/>
                          <a:latin typeface="Times New Roman"/>
                          <a:cs typeface="Times New Roman"/>
                        </a:rPr>
                        <a:t>60.89</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r h="394758">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0" i="0" u="none" strike="noStrike" dirty="0">
                          <a:solidFill>
                            <a:srgbClr val="A6A6A6"/>
                          </a:solidFill>
                          <a:effectLst/>
                          <a:latin typeface="Times New Roman"/>
                          <a:cs typeface="Times New Roman"/>
                        </a:rPr>
                        <a:t>80.14</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0" i="0" u="none" strike="noStrike" dirty="0">
                          <a:solidFill>
                            <a:srgbClr val="A6A6A6"/>
                          </a:solidFill>
                          <a:effectLst/>
                          <a:latin typeface="Times New Roman"/>
                          <a:cs typeface="Times New Roman"/>
                        </a:rPr>
                        <a:t>80.08</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0" i="0" u="none" strike="noStrike" dirty="0">
                          <a:solidFill>
                            <a:srgbClr val="A6A6A6"/>
                          </a:solidFill>
                          <a:effectLst/>
                          <a:latin typeface="Times New Roman"/>
                          <a:cs typeface="Times New Roman"/>
                        </a:rPr>
                        <a:t>80.16</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1" i="0" u="none" strike="noStrike" dirty="0">
                          <a:solidFill>
                            <a:srgbClr val="000000"/>
                          </a:solidFill>
                          <a:effectLst/>
                          <a:latin typeface="Times New Roman"/>
                          <a:cs typeface="Times New Roman"/>
                        </a:rPr>
                        <a:t>80.16</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3"/>
                  </a:ext>
                </a:extLst>
              </a:tr>
              <a:tr h="298121">
                <a:tc gridSpan="6">
                  <a:txBody>
                    <a:bodyPr/>
                    <a:lstStyle/>
                    <a:p>
                      <a:pPr algn="ctr" fontAlgn="b"/>
                      <a:r>
                        <a:rPr lang="en-US" sz="2000" b="1" i="0" u="none" strike="noStrike" dirty="0">
                          <a:solidFill>
                            <a:srgbClr val="000000"/>
                          </a:solidFill>
                          <a:effectLst/>
                          <a:latin typeface="Times New Roman"/>
                          <a:cs typeface="Times New Roman"/>
                        </a:rPr>
                        <a:t>Transfer Baseline</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359834">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dirty="0">
                          <a:solidFill>
                            <a:srgbClr val="A6A6A6"/>
                          </a:solidFill>
                          <a:effectLst/>
                          <a:latin typeface="Times New Roman"/>
                          <a:cs typeface="Times New Roman"/>
                        </a:rPr>
                        <a:t>58.99</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dirty="0">
                          <a:solidFill>
                            <a:srgbClr val="A6A6A6"/>
                          </a:solidFill>
                          <a:effectLst/>
                          <a:latin typeface="Times New Roman"/>
                          <a:cs typeface="Times New Roman"/>
                        </a:rPr>
                        <a:t>59.62</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nb-NO" sz="2000" b="0" i="0" u="none" strike="noStrike" dirty="0">
                          <a:solidFill>
                            <a:srgbClr val="A6A6A6"/>
                          </a:solidFill>
                          <a:effectLst/>
                          <a:latin typeface="Times New Roman"/>
                          <a:cs typeface="Times New Roman"/>
                        </a:rPr>
                        <a:t>60.03</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1" i="0" u="none" strike="noStrike" dirty="0">
                          <a:solidFill>
                            <a:srgbClr val="000000"/>
                          </a:solidFill>
                          <a:effectLst/>
                          <a:latin typeface="Times New Roman"/>
                          <a:cs typeface="Times New Roman"/>
                        </a:rPr>
                        <a:t>59.10</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5"/>
                  </a:ext>
                </a:extLst>
              </a:tr>
              <a:tr h="338666">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dirty="0">
                          <a:solidFill>
                            <a:srgbClr val="A6A6A6"/>
                          </a:solidFill>
                          <a:effectLst/>
                          <a:latin typeface="Times New Roman"/>
                          <a:cs typeface="Times New Roman"/>
                        </a:rPr>
                        <a:t>54.86</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dirty="0">
                          <a:solidFill>
                            <a:srgbClr val="A6A6A6"/>
                          </a:solidFill>
                          <a:effectLst/>
                          <a:latin typeface="Times New Roman"/>
                          <a:cs typeface="Times New Roman"/>
                        </a:rPr>
                        <a:t>56.00</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0" i="0" u="none" strike="noStrike" dirty="0">
                          <a:solidFill>
                            <a:srgbClr val="A6A6A6"/>
                          </a:solidFill>
                          <a:effectLst/>
                          <a:latin typeface="Times New Roman"/>
                          <a:cs typeface="Times New Roman"/>
                        </a:rPr>
                        <a:t>56.21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r" fontAlgn="b"/>
                      <a:r>
                        <a:rPr lang="hr-HR" sz="2000" b="1" i="0" u="none" strike="noStrike" dirty="0">
                          <a:solidFill>
                            <a:srgbClr val="000000"/>
                          </a:solidFill>
                          <a:effectLst/>
                          <a:latin typeface="Times New Roman"/>
                          <a:cs typeface="Times New Roman"/>
                        </a:rPr>
                        <a:t>53.63</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6"/>
                  </a:ext>
                </a:extLst>
              </a:tr>
              <a:tr h="298121">
                <a:tc gridSpan="6">
                  <a:txBody>
                    <a:bodyPr/>
                    <a:lstStyle/>
                    <a:p>
                      <a:pPr algn="ctr" fontAlgn="b"/>
                      <a:r>
                        <a:rPr lang="en-US" sz="2000" b="1" i="0" u="none" strike="noStrike" dirty="0">
                          <a:solidFill>
                            <a:srgbClr val="000000"/>
                          </a:solidFill>
                          <a:effectLst/>
                          <a:latin typeface="Times New Roman"/>
                          <a:cs typeface="Times New Roman"/>
                        </a:rPr>
                        <a:t>Domain Adversarial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376767">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nb-NO" sz="2000" b="0" i="0" u="none" strike="noStrike" dirty="0">
                          <a:solidFill>
                            <a:srgbClr val="A6A6A6"/>
                          </a:solidFill>
                          <a:effectLst/>
                          <a:latin typeface="Times New Roman"/>
                          <a:cs typeface="Times New Roman"/>
                        </a:rPr>
                        <a:t>60.15</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nb-NO" sz="2000" b="0" i="0" u="none" strike="noStrike" dirty="0">
                          <a:solidFill>
                            <a:srgbClr val="A6A6A6"/>
                          </a:solidFill>
                          <a:effectLst/>
                          <a:latin typeface="Times New Roman"/>
                          <a:cs typeface="Times New Roman"/>
                        </a:rPr>
                        <a:t>60.62</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nb-NO" sz="2000" b="0" i="0" u="none" strike="noStrike">
                          <a:solidFill>
                            <a:srgbClr val="A6A6A6"/>
                          </a:solidFill>
                          <a:effectLst/>
                          <a:latin typeface="Times New Roman"/>
                          <a:cs typeface="Times New Roman"/>
                        </a:rPr>
                        <a:t>60.71</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it-IT" sz="2000" b="1" i="0" u="none" strike="noStrike" dirty="0">
                          <a:solidFill>
                            <a:srgbClr val="000000"/>
                          </a:solidFill>
                          <a:effectLst/>
                          <a:latin typeface="Times New Roman"/>
                          <a:cs typeface="Times New Roman"/>
                        </a:rPr>
                        <a:t>60.94</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extLst>
                  <a:ext uri="{0D108BD9-81ED-4DB2-BD59-A6C34878D82A}">
                    <a16:rowId xmlns:a16="http://schemas.microsoft.com/office/drawing/2014/main" val="10008"/>
                  </a:ext>
                </a:extLst>
              </a:tr>
              <a:tr h="372533">
                <a:tc>
                  <a:txBody>
                    <a:bodyPr/>
                    <a:lstStyle/>
                    <a:p>
                      <a:pPr algn="l" fontAlgn="b"/>
                      <a:r>
                        <a:rPr lang="en-US" sz="2000" b="1" i="0" u="none" strike="noStrike" dirty="0">
                          <a:solidFill>
                            <a:srgbClr val="000000"/>
                          </a:solidFill>
                          <a:effectLst/>
                          <a:latin typeface="Times New Roman"/>
                          <a:cs typeface="Times New Roman"/>
                        </a:rPr>
                        <a:t>Queensland</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l" fontAlgn="b"/>
                      <a:r>
                        <a:rPr lang="en-US" sz="2000" b="1" i="0" u="none" strike="noStrike" dirty="0">
                          <a:solidFill>
                            <a:srgbClr val="000000"/>
                          </a:solidFill>
                          <a:effectLst/>
                          <a:latin typeface="Times New Roman"/>
                          <a:cs typeface="Times New Roman"/>
                        </a:rPr>
                        <a:t>Nepal</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nb-NO" sz="2000" b="0" i="0" u="none" strike="noStrike" dirty="0">
                          <a:solidFill>
                            <a:srgbClr val="A6A6A6"/>
                          </a:solidFill>
                          <a:effectLst/>
                          <a:latin typeface="Times New Roman"/>
                          <a:cs typeface="Times New Roman"/>
                        </a:rPr>
                        <a:t>57.63</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hr-HR" sz="2000" b="0" i="0" u="none" strike="noStrike" dirty="0">
                          <a:solidFill>
                            <a:srgbClr val="A6A6A6"/>
                          </a:solidFill>
                          <a:effectLst/>
                          <a:latin typeface="Times New Roman"/>
                          <a:cs typeface="Times New Roman"/>
                        </a:rPr>
                        <a:t>58.05</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hr-HR" sz="2000" b="0" i="0" u="none" strike="noStrike" dirty="0">
                          <a:solidFill>
                            <a:srgbClr val="A6A6A6"/>
                          </a:solidFill>
                          <a:effectLst/>
                          <a:latin typeface="Times New Roman"/>
                          <a:cs typeface="Times New Roman"/>
                        </a:rPr>
                        <a:t>58.05</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r" fontAlgn="b"/>
                      <a:r>
                        <a:rPr lang="fi-FI" sz="2000" b="1" i="0" u="none" strike="noStrike" dirty="0">
                          <a:solidFill>
                            <a:srgbClr val="000000"/>
                          </a:solidFill>
                          <a:effectLst/>
                          <a:latin typeface="Times New Roman"/>
                          <a:cs typeface="Times New Roman"/>
                        </a:rPr>
                        <a:t>57.79</a:t>
                      </a:r>
                    </a:p>
                  </a:txBody>
                  <a:tcPr marL="12700" marR="12700" marT="12700" marB="0"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853115547"/>
      </p:ext>
    </p:extLst>
  </p:cSld>
  <p:clrMapOvr>
    <a:masterClrMapping/>
  </p:clrMapOvr>
  <mc:AlternateContent xmlns:mc="http://schemas.openxmlformats.org/markup-compatibility/2006" xmlns:p14="http://schemas.microsoft.com/office/powerpoint/2010/main">
    <mc:Choice Requires="p14">
      <p:transition spd="slow" p14:dur="2000" advTm="37879"/>
    </mc:Choice>
    <mc:Fallback xmlns="">
      <p:transition xmlns:p14="http://schemas.microsoft.com/office/powerpoint/2010/main" spd="slow" advTm="37879"/>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5706"/>
            <a:ext cx="9144000" cy="1343438"/>
          </a:xfrm>
        </p:spPr>
        <p:txBody>
          <a:bodyPr>
            <a:normAutofit/>
          </a:bodyPr>
          <a:lstStyle/>
          <a:p>
            <a:pPr algn="ctr"/>
            <a:r>
              <a:rPr lang="en-US" sz="4000" b="1" dirty="0">
                <a:solidFill>
                  <a:srgbClr val="C0504D"/>
                </a:solidFill>
              </a:rPr>
              <a:t>Artificial Intelligence </a:t>
            </a:r>
            <a:br>
              <a:rPr lang="en-US" sz="4000" b="1" dirty="0">
                <a:solidFill>
                  <a:srgbClr val="C0504D"/>
                </a:solidFill>
              </a:rPr>
            </a:br>
            <a:r>
              <a:rPr lang="en-US" sz="4000" b="1" dirty="0">
                <a:solidFill>
                  <a:srgbClr val="C0504D"/>
                </a:solidFill>
              </a:rPr>
              <a:t>for Digital Response (AIDR)</a:t>
            </a:r>
            <a:endParaRPr lang="en-US" sz="3600" dirty="0">
              <a:solidFill>
                <a:srgbClr val="660066"/>
              </a:solidFill>
            </a:endParaRPr>
          </a:p>
        </p:txBody>
      </p:sp>
      <p:grpSp>
        <p:nvGrpSpPr>
          <p:cNvPr id="3" name="Group 2"/>
          <p:cNvGrpSpPr/>
          <p:nvPr/>
        </p:nvGrpSpPr>
        <p:grpSpPr>
          <a:xfrm>
            <a:off x="262320" y="1499367"/>
            <a:ext cx="8648700" cy="4450837"/>
            <a:chOff x="241300" y="1461009"/>
            <a:chExt cx="8648700" cy="4450837"/>
          </a:xfrm>
        </p:grpSpPr>
        <p:grpSp>
          <p:nvGrpSpPr>
            <p:cNvPr id="7" name="Group 6"/>
            <p:cNvGrpSpPr/>
            <p:nvPr/>
          </p:nvGrpSpPr>
          <p:grpSpPr>
            <a:xfrm>
              <a:off x="241300" y="1461009"/>
              <a:ext cx="8648700" cy="4450837"/>
              <a:chOff x="241300" y="1156215"/>
              <a:chExt cx="8648700" cy="4450837"/>
            </a:xfrm>
          </p:grpSpPr>
          <p:pic>
            <p:nvPicPr>
              <p:cNvPr id="8" name="Picture 7"/>
              <p:cNvPicPr>
                <a:picLocks noChangeAspect="1"/>
              </p:cNvPicPr>
              <p:nvPr/>
            </p:nvPicPr>
            <p:blipFill rotWithShape="1">
              <a:blip r:embed="rId3" cstate="email">
                <a:extLst>
                  <a:ext uri="{28A0092B-C50C-407E-A947-70E740481C1C}">
                    <a14:useLocalDpi xmlns:a14="http://schemas.microsoft.com/office/drawing/2010/main"/>
                  </a:ext>
                </a:extLst>
              </a:blip>
              <a:srcRect l="1209" t="3913" r="2120" b="8272"/>
              <a:stretch/>
            </p:blipFill>
            <p:spPr>
              <a:xfrm>
                <a:off x="241300" y="1708156"/>
                <a:ext cx="4210050" cy="2578100"/>
              </a:xfrm>
              <a:prstGeom prst="rect">
                <a:avLst/>
              </a:prstGeom>
              <a:ln w="38100" cmpd="sng">
                <a:solidFill>
                  <a:schemeClr val="tx1"/>
                </a:solidFill>
              </a:ln>
              <a:effectLst/>
            </p:spPr>
          </p:pic>
          <p:pic>
            <p:nvPicPr>
              <p:cNvPr id="9" name="Picture 8"/>
              <p:cNvPicPr>
                <a:picLocks noChangeAspect="1"/>
              </p:cNvPicPr>
              <p:nvPr/>
            </p:nvPicPr>
            <p:blipFill rotWithShape="1">
              <a:blip r:embed="rId4" cstate="email">
                <a:extLst>
                  <a:ext uri="{28A0092B-C50C-407E-A947-70E740481C1C}">
                    <a14:useLocalDpi xmlns:a14="http://schemas.microsoft.com/office/drawing/2010/main"/>
                  </a:ext>
                </a:extLst>
              </a:blip>
              <a:srcRect l="1157" t="3913" r="3053" b="8272"/>
              <a:stretch/>
            </p:blipFill>
            <p:spPr>
              <a:xfrm>
                <a:off x="4711700" y="1708156"/>
                <a:ext cx="4178300" cy="2578100"/>
              </a:xfrm>
              <a:prstGeom prst="rect">
                <a:avLst/>
              </a:prstGeom>
              <a:ln w="38100" cmpd="sng">
                <a:solidFill>
                  <a:srgbClr val="292934"/>
                </a:solidFill>
              </a:ln>
              <a:effectLst/>
            </p:spPr>
          </p:pic>
          <p:sp>
            <p:nvSpPr>
              <p:cNvPr id="10" name="Title 1"/>
              <p:cNvSpPr txBox="1">
                <a:spLocks/>
              </p:cNvSpPr>
              <p:nvPr/>
            </p:nvSpPr>
            <p:spPr>
              <a:xfrm>
                <a:off x="549708" y="4737849"/>
                <a:ext cx="3269154" cy="783697"/>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285750" indent="-285750" algn="l">
                  <a:buFontTx/>
                  <a:buChar char="-"/>
                </a:pPr>
                <a:r>
                  <a:rPr lang="en-US" sz="1800" b="1" dirty="0">
                    <a:solidFill>
                      <a:srgbClr val="FF0000"/>
                    </a:solidFill>
                  </a:rPr>
                  <a:t>Delayed decision-making</a:t>
                </a:r>
              </a:p>
              <a:p>
                <a:pPr marL="285750" indent="-285750" algn="l">
                  <a:buFontTx/>
                  <a:buChar char="-"/>
                </a:pPr>
                <a:r>
                  <a:rPr lang="en-US" sz="1800" b="1" dirty="0">
                    <a:solidFill>
                      <a:srgbClr val="FF0000"/>
                    </a:solidFill>
                  </a:rPr>
                  <a:t>Delayed crisis response</a:t>
                </a:r>
              </a:p>
            </p:txBody>
          </p:sp>
          <p:sp>
            <p:nvSpPr>
              <p:cNvPr id="11" name="Title 1"/>
              <p:cNvSpPr txBox="1">
                <a:spLocks/>
              </p:cNvSpPr>
              <p:nvPr/>
            </p:nvSpPr>
            <p:spPr>
              <a:xfrm>
                <a:off x="4966842" y="4694647"/>
                <a:ext cx="3269154" cy="881225"/>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marL="285750" indent="-285750" algn="l">
                  <a:buFontTx/>
                  <a:buChar char="-"/>
                </a:pPr>
                <a:r>
                  <a:rPr lang="en-US" sz="1800" b="1" dirty="0">
                    <a:solidFill>
                      <a:srgbClr val="0000FF"/>
                    </a:solidFill>
                  </a:rPr>
                  <a:t>Early decision-making</a:t>
                </a:r>
              </a:p>
              <a:p>
                <a:pPr marL="285750" indent="-285750" algn="l">
                  <a:buFontTx/>
                  <a:buChar char="-"/>
                </a:pPr>
                <a:r>
                  <a:rPr lang="en-US" sz="1800" b="1" dirty="0">
                    <a:solidFill>
                      <a:srgbClr val="0000FF"/>
                    </a:solidFill>
                  </a:rPr>
                  <a:t>Rapid crisis response</a:t>
                </a:r>
              </a:p>
            </p:txBody>
          </p:sp>
          <p:sp>
            <p:nvSpPr>
              <p:cNvPr id="12" name="Down Arrow 11"/>
              <p:cNvSpPr/>
              <p:nvPr/>
            </p:nvSpPr>
            <p:spPr>
              <a:xfrm>
                <a:off x="2032771" y="4421999"/>
                <a:ext cx="317484" cy="410897"/>
              </a:xfrm>
              <a:prstGeom prst="downArrow">
                <a:avLst/>
              </a:prstGeom>
              <a:solidFill>
                <a:srgbClr val="66006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Down Arrow 12"/>
              <p:cNvSpPr/>
              <p:nvPr/>
            </p:nvSpPr>
            <p:spPr>
              <a:xfrm>
                <a:off x="6435901" y="4383383"/>
                <a:ext cx="317484" cy="410897"/>
              </a:xfrm>
              <a:prstGeom prst="downArrow">
                <a:avLst/>
              </a:prstGeom>
              <a:solidFill>
                <a:srgbClr val="66006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4150269" y="5299275"/>
                <a:ext cx="671979" cy="307777"/>
              </a:xfrm>
              <a:prstGeom prst="rect">
                <a:avLst/>
              </a:prstGeom>
              <a:noFill/>
            </p:spPr>
            <p:txBody>
              <a:bodyPr wrap="none" rtlCol="0">
                <a:spAutoFit/>
              </a:bodyPr>
              <a:lstStyle/>
              <a:p>
                <a:r>
                  <a:rPr lang="en-US" sz="1400" b="1" dirty="0">
                    <a:solidFill>
                      <a:schemeClr val="bg1"/>
                    </a:solidFill>
                  </a:rPr>
                  <a:t>Target</a:t>
                </a:r>
              </a:p>
            </p:txBody>
          </p:sp>
          <p:sp>
            <p:nvSpPr>
              <p:cNvPr id="15" name="TextBox 14"/>
              <p:cNvSpPr txBox="1"/>
              <p:nvPr/>
            </p:nvSpPr>
            <p:spPr>
              <a:xfrm>
                <a:off x="695279" y="1156215"/>
                <a:ext cx="3300904" cy="400110"/>
              </a:xfrm>
              <a:prstGeom prst="rect">
                <a:avLst/>
              </a:prstGeom>
              <a:noFill/>
            </p:spPr>
            <p:txBody>
              <a:bodyPr wrap="none" rtlCol="0">
                <a:spAutoFit/>
              </a:bodyPr>
              <a:lstStyle/>
              <a:p>
                <a:r>
                  <a:rPr lang="en-US" sz="2000" b="1" dirty="0">
                    <a:solidFill>
                      <a:srgbClr val="FF0B08"/>
                    </a:solidFill>
                  </a:rPr>
                  <a:t>Response time-line today</a:t>
                </a:r>
              </a:p>
            </p:txBody>
          </p:sp>
          <p:sp>
            <p:nvSpPr>
              <p:cNvPr id="16" name="TextBox 15"/>
              <p:cNvSpPr txBox="1"/>
              <p:nvPr/>
            </p:nvSpPr>
            <p:spPr>
              <a:xfrm>
                <a:off x="4972313" y="1162663"/>
                <a:ext cx="3804572" cy="400110"/>
              </a:xfrm>
              <a:prstGeom prst="rect">
                <a:avLst/>
              </a:prstGeom>
              <a:noFill/>
            </p:spPr>
            <p:txBody>
              <a:bodyPr wrap="none" rtlCol="0">
                <a:spAutoFit/>
              </a:bodyPr>
              <a:lstStyle/>
              <a:p>
                <a:r>
                  <a:rPr lang="en-US" sz="2000" b="1" dirty="0"/>
                  <a:t>Response time-line </a:t>
                </a:r>
                <a:r>
                  <a:rPr lang="en-US" sz="2000" b="1" dirty="0">
                    <a:solidFill>
                      <a:srgbClr val="0000FF"/>
                    </a:solidFill>
                  </a:rPr>
                  <a:t>our target</a:t>
                </a:r>
              </a:p>
            </p:txBody>
          </p:sp>
        </p:grpSp>
        <p:sp>
          <p:nvSpPr>
            <p:cNvPr id="28" name="Down Arrow 27"/>
            <p:cNvSpPr/>
            <p:nvPr/>
          </p:nvSpPr>
          <p:spPr>
            <a:xfrm rot="16200000">
              <a:off x="3954877" y="4888575"/>
              <a:ext cx="684951" cy="1049791"/>
            </a:xfrm>
            <a:prstGeom prst="downArrow">
              <a:avLst/>
            </a:prstGeom>
            <a:solidFill>
              <a:srgbClr val="C0504D"/>
            </a:solidFill>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600" b="1" dirty="0">
                  <a:solidFill>
                    <a:schemeClr val="tx1"/>
                  </a:solidFill>
                </a:rPr>
                <a:t>Target</a:t>
              </a:r>
              <a:endParaRPr lang="en-US" sz="1600" dirty="0">
                <a:solidFill>
                  <a:schemeClr val="tx1"/>
                </a:solidFill>
              </a:endParaRPr>
            </a:p>
          </p:txBody>
        </p:sp>
      </p:grpSp>
    </p:spTree>
    <p:extLst>
      <p:ext uri="{BB962C8B-B14F-4D97-AF65-F5344CB8AC3E}">
        <p14:creationId xmlns:p14="http://schemas.microsoft.com/office/powerpoint/2010/main" val="1879129252"/>
      </p:ext>
    </p:extLst>
  </p:cSld>
  <p:clrMapOvr>
    <a:masterClrMapping/>
  </p:clrMapOvr>
  <mc:AlternateContent xmlns:mc="http://schemas.openxmlformats.org/markup-compatibility/2006" xmlns:p14="http://schemas.microsoft.com/office/powerpoint/2010/main">
    <mc:Choice Requires="p14">
      <p:transition spd="slow" p14:dur="2000" advTm="24427"/>
    </mc:Choice>
    <mc:Fallback xmlns="">
      <p:transition spd="slow" advTm="24427"/>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878" y="14248"/>
            <a:ext cx="8229600" cy="627480"/>
          </a:xfrm>
        </p:spPr>
        <p:txBody>
          <a:bodyPr>
            <a:normAutofit fontScale="90000"/>
          </a:bodyPr>
          <a:lstStyle/>
          <a:p>
            <a:pPr algn="ctr"/>
            <a:r>
              <a:rPr lang="en-US" b="1" dirty="0"/>
              <a:t>Experiments and Results</a:t>
            </a:r>
          </a:p>
        </p:txBody>
      </p:sp>
      <p:sp>
        <p:nvSpPr>
          <p:cNvPr id="3" name="TextBox 2"/>
          <p:cNvSpPr txBox="1"/>
          <p:nvPr/>
        </p:nvSpPr>
        <p:spPr>
          <a:xfrm>
            <a:off x="1253068" y="675598"/>
            <a:ext cx="6870390" cy="461665"/>
          </a:xfrm>
          <a:prstGeom prst="rect">
            <a:avLst/>
          </a:prstGeom>
          <a:noFill/>
        </p:spPr>
        <p:txBody>
          <a:bodyPr wrap="none" rtlCol="0">
            <a:spAutoFit/>
          </a:bodyPr>
          <a:lstStyle/>
          <a:p>
            <a:r>
              <a:rPr lang="en-US" sz="2400" b="1" dirty="0"/>
              <a:t>Combining all the components of the network</a:t>
            </a:r>
          </a:p>
        </p:txBody>
      </p:sp>
      <p:graphicFrame>
        <p:nvGraphicFramePr>
          <p:cNvPr id="6" name="Table 5"/>
          <p:cNvGraphicFramePr>
            <a:graphicFrameLocks noGrp="1"/>
          </p:cNvGraphicFramePr>
          <p:nvPr>
            <p:extLst>
              <p:ext uri="{D42A27DB-BD31-4B8C-83A1-F6EECF244321}">
                <p14:modId xmlns:p14="http://schemas.microsoft.com/office/powerpoint/2010/main" val="4234710751"/>
              </p:ext>
            </p:extLst>
          </p:nvPr>
        </p:nvGraphicFramePr>
        <p:xfrm>
          <a:off x="643465" y="1301833"/>
          <a:ext cx="7958664" cy="4758559"/>
        </p:xfrm>
        <a:graphic>
          <a:graphicData uri="http://schemas.openxmlformats.org/drawingml/2006/table">
            <a:tbl>
              <a:tblPr/>
              <a:tblGrid>
                <a:gridCol w="1371600">
                  <a:extLst>
                    <a:ext uri="{9D8B030D-6E8A-4147-A177-3AD203B41FA5}">
                      <a16:colId xmlns:a16="http://schemas.microsoft.com/office/drawing/2014/main" val="20000"/>
                    </a:ext>
                  </a:extLst>
                </a:gridCol>
                <a:gridCol w="1408288">
                  <a:extLst>
                    <a:ext uri="{9D8B030D-6E8A-4147-A177-3AD203B41FA5}">
                      <a16:colId xmlns:a16="http://schemas.microsoft.com/office/drawing/2014/main" val="20001"/>
                    </a:ext>
                  </a:extLst>
                </a:gridCol>
                <a:gridCol w="1294694">
                  <a:extLst>
                    <a:ext uri="{9D8B030D-6E8A-4147-A177-3AD203B41FA5}">
                      <a16:colId xmlns:a16="http://schemas.microsoft.com/office/drawing/2014/main" val="20002"/>
                    </a:ext>
                  </a:extLst>
                </a:gridCol>
                <a:gridCol w="1294694">
                  <a:extLst>
                    <a:ext uri="{9D8B030D-6E8A-4147-A177-3AD203B41FA5}">
                      <a16:colId xmlns:a16="http://schemas.microsoft.com/office/drawing/2014/main" val="20003"/>
                    </a:ext>
                  </a:extLst>
                </a:gridCol>
                <a:gridCol w="1294694">
                  <a:extLst>
                    <a:ext uri="{9D8B030D-6E8A-4147-A177-3AD203B41FA5}">
                      <a16:colId xmlns:a16="http://schemas.microsoft.com/office/drawing/2014/main" val="20004"/>
                    </a:ext>
                  </a:extLst>
                </a:gridCol>
                <a:gridCol w="1294694">
                  <a:extLst>
                    <a:ext uri="{9D8B030D-6E8A-4147-A177-3AD203B41FA5}">
                      <a16:colId xmlns:a16="http://schemas.microsoft.com/office/drawing/2014/main" val="20005"/>
                    </a:ext>
                  </a:extLst>
                </a:gridCol>
              </a:tblGrid>
              <a:tr h="243024">
                <a:tc>
                  <a:txBody>
                    <a:bodyPr/>
                    <a:lstStyle/>
                    <a:p>
                      <a:pPr algn="ctr" fontAlgn="ctr"/>
                      <a:r>
                        <a:rPr lang="en-US" sz="2000" b="1" i="0" u="none" strike="noStrike">
                          <a:solidFill>
                            <a:srgbClr val="000000"/>
                          </a:solidFill>
                          <a:effectLst/>
                          <a:latin typeface="Times New Roman"/>
                          <a:cs typeface="Times New Roman"/>
                        </a:rPr>
                        <a:t>Source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000" b="1" i="0" u="none" strike="noStrike" dirty="0">
                          <a:solidFill>
                            <a:srgbClr val="000000"/>
                          </a:solidFill>
                          <a:effectLst/>
                          <a:latin typeface="Times New Roman"/>
                          <a:cs typeface="Times New Roman"/>
                        </a:rPr>
                        <a:t>Target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000" b="1" i="0" u="none" strike="noStrike">
                          <a:solidFill>
                            <a:srgbClr val="000000"/>
                          </a:solidFill>
                          <a:effectLst/>
                          <a:latin typeface="Times New Roman"/>
                          <a:cs typeface="Times New Roman"/>
                        </a:rPr>
                        <a:t>AUC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000" b="1" i="0" u="none" strike="noStrike">
                          <a:solidFill>
                            <a:srgbClr val="000000"/>
                          </a:solidFill>
                          <a:effectLst/>
                          <a:latin typeface="Times New Roman"/>
                          <a:cs typeface="Times New Roman"/>
                        </a:rPr>
                        <a:t>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000" b="1" i="0" u="none" strike="noStrike">
                          <a:solidFill>
                            <a:srgbClr val="000000"/>
                          </a:solidFill>
                          <a:effectLst/>
                          <a:latin typeface="Times New Roman"/>
                          <a:cs typeface="Times New Roman"/>
                        </a:rPr>
                        <a:t>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000" b="1" i="0" u="none" strike="noStrike">
                          <a:solidFill>
                            <a:srgbClr val="000000"/>
                          </a:solidFill>
                          <a:effectLst/>
                          <a:latin typeface="Times New Roman"/>
                          <a:cs typeface="Times New Roman"/>
                        </a:rPr>
                        <a:t>F1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3024">
                <a:tc gridSpan="6">
                  <a:txBody>
                    <a:bodyPr/>
                    <a:lstStyle/>
                    <a:p>
                      <a:pPr algn="ctr" fontAlgn="ctr"/>
                      <a:r>
                        <a:rPr lang="en-US" sz="2000" b="1" i="0" u="none" strike="noStrike" dirty="0">
                          <a:solidFill>
                            <a:srgbClr val="000000"/>
                          </a:solidFill>
                          <a:effectLst/>
                          <a:latin typeface="Times New Roman"/>
                          <a:cs typeface="Times New Roman"/>
                        </a:rPr>
                        <a:t>In-Domain Supervised Model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243024">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0" i="0" u="none" strike="noStrike" dirty="0">
                          <a:solidFill>
                            <a:srgbClr val="A6A6A6"/>
                          </a:solidFill>
                          <a:effectLst/>
                          <a:latin typeface="Times New Roman"/>
                          <a:cs typeface="Times New Roman"/>
                        </a:rPr>
                        <a:t>61.22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a:solidFill>
                            <a:srgbClr val="A6A6A6"/>
                          </a:solidFill>
                          <a:effectLst/>
                          <a:latin typeface="Times New Roman"/>
                          <a:cs typeface="Times New Roman"/>
                        </a:rPr>
                        <a:t>62.42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a:solidFill>
                            <a:srgbClr val="A6A6A6"/>
                          </a:solidFill>
                          <a:effectLst/>
                          <a:latin typeface="Times New Roman"/>
                          <a:cs typeface="Times New Roman"/>
                        </a:rPr>
                        <a:t>62.31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it-IT" sz="2000" b="1" i="0" u="none" strike="noStrike" dirty="0">
                          <a:solidFill>
                            <a:srgbClr val="000000"/>
                          </a:solidFill>
                          <a:effectLst/>
                          <a:latin typeface="Times New Roman"/>
                          <a:cs typeface="Times New Roman"/>
                        </a:rPr>
                        <a:t>60.89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02459">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0" i="0" u="none" strike="noStrike" dirty="0">
                          <a:solidFill>
                            <a:srgbClr val="A6A6A6"/>
                          </a:solidFill>
                          <a:effectLst/>
                          <a:latin typeface="Times New Roman"/>
                          <a:cs typeface="Times New Roman"/>
                        </a:rPr>
                        <a:t>80.14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0" i="0" u="none" strike="noStrike" dirty="0">
                          <a:solidFill>
                            <a:srgbClr val="A6A6A6"/>
                          </a:solidFill>
                          <a:effectLst/>
                          <a:latin typeface="Times New Roman"/>
                          <a:cs typeface="Times New Roman"/>
                        </a:rPr>
                        <a:t>80.08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0" i="0" u="none" strike="noStrike" dirty="0">
                          <a:solidFill>
                            <a:srgbClr val="A6A6A6"/>
                          </a:solidFill>
                          <a:effectLst/>
                          <a:latin typeface="Times New Roman"/>
                          <a:cs typeface="Times New Roman"/>
                        </a:rPr>
                        <a:t>80.16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1" i="0" u="none" strike="noStrike" dirty="0">
                          <a:solidFill>
                            <a:srgbClr val="000000"/>
                          </a:solidFill>
                          <a:effectLst/>
                          <a:latin typeface="Times New Roman"/>
                          <a:cs typeface="Times New Roman"/>
                        </a:rPr>
                        <a:t>80.16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43024">
                <a:tc gridSpan="6">
                  <a:txBody>
                    <a:bodyPr/>
                    <a:lstStyle/>
                    <a:p>
                      <a:pPr algn="ctr" fontAlgn="ctr"/>
                      <a:r>
                        <a:rPr lang="en-US" sz="2000" b="1" i="0" u="none" strike="noStrike" dirty="0">
                          <a:solidFill>
                            <a:srgbClr val="000000"/>
                          </a:solidFill>
                          <a:effectLst/>
                          <a:latin typeface="Times New Roman"/>
                          <a:cs typeface="Times New Roman"/>
                        </a:rPr>
                        <a:t>Transfer Baseline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4"/>
                  </a:ext>
                </a:extLst>
              </a:tr>
              <a:tr h="476326">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dirty="0">
                          <a:solidFill>
                            <a:srgbClr val="A6A6A6"/>
                          </a:solidFill>
                          <a:effectLst/>
                          <a:latin typeface="Times New Roman"/>
                          <a:cs typeface="Times New Roman"/>
                        </a:rPr>
                        <a:t>58.99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dirty="0">
                          <a:solidFill>
                            <a:srgbClr val="A6A6A6"/>
                          </a:solidFill>
                          <a:effectLst/>
                          <a:latin typeface="Times New Roman"/>
                          <a:cs typeface="Times New Roman"/>
                        </a:rPr>
                        <a:t>59.62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nb-NO" sz="2000" b="0" i="0" u="none" strike="noStrike" dirty="0">
                          <a:solidFill>
                            <a:srgbClr val="A6A6A6"/>
                          </a:solidFill>
                          <a:effectLst/>
                          <a:latin typeface="Times New Roman"/>
                          <a:cs typeface="Times New Roman"/>
                        </a:rPr>
                        <a:t>60.03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1" i="0" u="none" strike="noStrike" dirty="0">
                          <a:solidFill>
                            <a:srgbClr val="000000"/>
                          </a:solidFill>
                          <a:effectLst/>
                          <a:latin typeface="Times New Roman"/>
                          <a:cs typeface="Times New Roman"/>
                        </a:rPr>
                        <a:t>59.10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19240">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dirty="0">
                          <a:solidFill>
                            <a:srgbClr val="A6A6A6"/>
                          </a:solidFill>
                          <a:effectLst/>
                          <a:latin typeface="Times New Roman"/>
                          <a:cs typeface="Times New Roman"/>
                        </a:rPr>
                        <a:t>54.86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dirty="0">
                          <a:solidFill>
                            <a:srgbClr val="A6A6A6"/>
                          </a:solidFill>
                          <a:effectLst/>
                          <a:latin typeface="Times New Roman"/>
                          <a:cs typeface="Times New Roman"/>
                        </a:rPr>
                        <a:t>56.00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0" i="0" u="none" strike="noStrike" dirty="0">
                          <a:solidFill>
                            <a:srgbClr val="A6A6A6"/>
                          </a:solidFill>
                          <a:effectLst/>
                          <a:latin typeface="Times New Roman"/>
                          <a:cs typeface="Times New Roman"/>
                        </a:rPr>
                        <a:t>56.21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ctr"/>
                      <a:r>
                        <a:rPr lang="hr-HR" sz="2000" b="1" i="0" u="none" strike="noStrike" dirty="0">
                          <a:solidFill>
                            <a:srgbClr val="000000"/>
                          </a:solidFill>
                          <a:effectLst/>
                          <a:latin typeface="Times New Roman"/>
                          <a:cs typeface="Times New Roman"/>
                        </a:rPr>
                        <a:t>53.63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43024">
                <a:tc gridSpan="6">
                  <a:txBody>
                    <a:bodyPr/>
                    <a:lstStyle/>
                    <a:p>
                      <a:pPr algn="ctr" fontAlgn="ctr"/>
                      <a:r>
                        <a:rPr lang="en-US" sz="2000" b="1" i="0" u="none" strike="noStrike" dirty="0">
                          <a:solidFill>
                            <a:srgbClr val="000000"/>
                          </a:solidFill>
                          <a:effectLst/>
                          <a:latin typeface="Times New Roman"/>
                          <a:cs typeface="Times New Roman"/>
                        </a:rPr>
                        <a:t>Domain Adversarial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382900">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nb-NO" sz="2000" b="0" i="0" u="none" strike="noStrike" dirty="0">
                          <a:solidFill>
                            <a:srgbClr val="A6A6A6"/>
                          </a:solidFill>
                          <a:effectLst/>
                          <a:latin typeface="Times New Roman"/>
                          <a:cs typeface="Times New Roman"/>
                        </a:rPr>
                        <a:t>60.15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nb-NO" sz="2000" b="0" i="0" u="none" strike="noStrike">
                          <a:solidFill>
                            <a:srgbClr val="A6A6A6"/>
                          </a:solidFill>
                          <a:effectLst/>
                          <a:latin typeface="Times New Roman"/>
                          <a:cs typeface="Times New Roman"/>
                        </a:rPr>
                        <a:t>60.62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nb-NO" sz="2000" b="0" i="0" u="none" strike="noStrike">
                          <a:solidFill>
                            <a:srgbClr val="A6A6A6"/>
                          </a:solidFill>
                          <a:effectLst/>
                          <a:latin typeface="Times New Roman"/>
                          <a:cs typeface="Times New Roman"/>
                        </a:rPr>
                        <a:t>60.71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it-IT" sz="2000" b="1" i="0" u="none" strike="noStrike" dirty="0">
                          <a:solidFill>
                            <a:srgbClr val="000000"/>
                          </a:solidFill>
                          <a:effectLst/>
                          <a:latin typeface="Times New Roman"/>
                          <a:cs typeface="Times New Roman"/>
                        </a:rPr>
                        <a:t>60.94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extLst>
                  <a:ext uri="{0D108BD9-81ED-4DB2-BD59-A6C34878D82A}">
                    <a16:rowId xmlns:a16="http://schemas.microsoft.com/office/drawing/2014/main" val="10008"/>
                  </a:ext>
                </a:extLst>
              </a:tr>
              <a:tr h="389467">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nb-NO" sz="2000" b="0" i="0" u="none" strike="noStrike" dirty="0">
                          <a:solidFill>
                            <a:srgbClr val="A6A6A6"/>
                          </a:solidFill>
                          <a:effectLst/>
                          <a:latin typeface="Times New Roman"/>
                          <a:cs typeface="Times New Roman"/>
                        </a:rPr>
                        <a:t>57.63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hr-HR" sz="2000" b="0" i="0" u="none" strike="noStrike" dirty="0">
                          <a:solidFill>
                            <a:srgbClr val="A6A6A6"/>
                          </a:solidFill>
                          <a:effectLst/>
                          <a:latin typeface="Times New Roman"/>
                          <a:cs typeface="Times New Roman"/>
                        </a:rPr>
                        <a:t>58.05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hr-HR" sz="2000" b="0" i="0" u="none" strike="noStrike" dirty="0">
                          <a:solidFill>
                            <a:srgbClr val="A6A6A6"/>
                          </a:solidFill>
                          <a:effectLst/>
                          <a:latin typeface="Times New Roman"/>
                          <a:cs typeface="Times New Roman"/>
                        </a:rPr>
                        <a:t>58.05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tc>
                  <a:txBody>
                    <a:bodyPr/>
                    <a:lstStyle/>
                    <a:p>
                      <a:pPr algn="r" fontAlgn="ctr"/>
                      <a:r>
                        <a:rPr lang="fi-FI" sz="2000" b="1" i="0" u="none" strike="noStrike" dirty="0">
                          <a:solidFill>
                            <a:srgbClr val="000000"/>
                          </a:solidFill>
                          <a:effectLst/>
                          <a:latin typeface="Times New Roman"/>
                          <a:cs typeface="Times New Roman"/>
                        </a:rPr>
                        <a:t>57.79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BAB1"/>
                    </a:solidFill>
                  </a:tcPr>
                </a:tc>
                <a:extLst>
                  <a:ext uri="{0D108BD9-81ED-4DB2-BD59-A6C34878D82A}">
                    <a16:rowId xmlns:a16="http://schemas.microsoft.com/office/drawing/2014/main" val="10009"/>
                  </a:ext>
                </a:extLst>
              </a:tr>
              <a:tr h="243024">
                <a:tc gridSpan="6">
                  <a:txBody>
                    <a:bodyPr/>
                    <a:lstStyle/>
                    <a:p>
                      <a:pPr algn="ctr" fontAlgn="ctr"/>
                      <a:r>
                        <a:rPr lang="en-US" sz="2000" b="1" i="0" u="none" strike="noStrike" dirty="0">
                          <a:solidFill>
                            <a:srgbClr val="000000"/>
                          </a:solidFill>
                          <a:effectLst/>
                          <a:latin typeface="Times New Roman"/>
                          <a:cs typeface="Times New Roman"/>
                        </a:rPr>
                        <a:t>Domain Adversarial with Graph Embedding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10"/>
                  </a:ext>
                </a:extLst>
              </a:tr>
              <a:tr h="393700">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ctr"/>
                      <a:r>
                        <a:rPr lang="hr-HR" sz="2000" b="0" i="0" u="none" strike="noStrike" dirty="0">
                          <a:solidFill>
                            <a:srgbClr val="A6A6A6"/>
                          </a:solidFill>
                          <a:effectLst/>
                          <a:latin typeface="Times New Roman"/>
                          <a:cs typeface="Times New Roman"/>
                        </a:rPr>
                        <a:t>66.49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ctr"/>
                      <a:r>
                        <a:rPr lang="nb-NO" sz="2000" b="0" i="0" u="none" strike="noStrike">
                          <a:solidFill>
                            <a:srgbClr val="A6A6A6"/>
                          </a:solidFill>
                          <a:effectLst/>
                          <a:latin typeface="Times New Roman"/>
                          <a:cs typeface="Times New Roman"/>
                        </a:rPr>
                        <a:t>67.48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ctr"/>
                      <a:r>
                        <a:rPr lang="nb-NO" sz="2000" b="0" i="0" u="none" strike="noStrike">
                          <a:solidFill>
                            <a:srgbClr val="A6A6A6"/>
                          </a:solidFill>
                          <a:effectLst/>
                          <a:latin typeface="Times New Roman"/>
                          <a:cs typeface="Times New Roman"/>
                        </a:rPr>
                        <a:t>65.90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ctr"/>
                      <a:r>
                        <a:rPr lang="nb-NO" sz="2000" b="1" i="0" u="none" strike="noStrike" dirty="0">
                          <a:solidFill>
                            <a:srgbClr val="000000"/>
                          </a:solidFill>
                          <a:effectLst/>
                          <a:latin typeface="Times New Roman"/>
                          <a:cs typeface="Times New Roman"/>
                        </a:rPr>
                        <a:t>65.92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extLst>
                  <a:ext uri="{0D108BD9-81ED-4DB2-BD59-A6C34878D82A}">
                    <a16:rowId xmlns:a16="http://schemas.microsoft.com/office/drawing/2014/main" val="10011"/>
                  </a:ext>
                </a:extLst>
              </a:tr>
              <a:tr h="389467">
                <a:tc>
                  <a:txBody>
                    <a:bodyPr/>
                    <a:lstStyle/>
                    <a:p>
                      <a:pPr algn="l" fontAlgn="ctr"/>
                      <a:r>
                        <a:rPr lang="en-US" sz="2000" b="1" i="0" u="none" strike="noStrike" dirty="0">
                          <a:solidFill>
                            <a:srgbClr val="000000"/>
                          </a:solidFill>
                          <a:effectLst/>
                          <a:latin typeface="Times New Roman"/>
                          <a:cs typeface="Times New Roman"/>
                        </a:rPr>
                        <a:t>Queensland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l" fontAlgn="ctr"/>
                      <a:r>
                        <a:rPr lang="en-US" sz="2000" b="1" i="0" u="none" strike="noStrike" dirty="0">
                          <a:solidFill>
                            <a:srgbClr val="000000"/>
                          </a:solidFill>
                          <a:effectLst/>
                          <a:latin typeface="Times New Roman"/>
                          <a:cs typeface="Times New Roman"/>
                        </a:rPr>
                        <a:t>Nepal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b"/>
                      <a:r>
                        <a:rPr lang="hr-HR" sz="2000" b="0" i="0" u="none" strike="noStrike" dirty="0">
                          <a:solidFill>
                            <a:schemeClr val="bg1">
                              <a:lumMod val="65000"/>
                            </a:schemeClr>
                          </a:solidFill>
                          <a:effectLst/>
                          <a:latin typeface="Times New Roman"/>
                          <a:cs typeface="Times New Roman"/>
                        </a:rPr>
                        <a:t>58.81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b"/>
                      <a:r>
                        <a:rPr lang="hr-HR" sz="2000" b="0" i="0" u="none" strike="noStrike" dirty="0">
                          <a:solidFill>
                            <a:schemeClr val="bg1">
                              <a:lumMod val="65000"/>
                            </a:schemeClr>
                          </a:solidFill>
                          <a:effectLst/>
                          <a:latin typeface="Times New Roman"/>
                          <a:cs typeface="Times New Roman"/>
                        </a:rPr>
                        <a:t>58.63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b"/>
                      <a:r>
                        <a:rPr lang="en-US" sz="2000" b="0" i="0" u="none" strike="noStrike" dirty="0">
                          <a:solidFill>
                            <a:schemeClr val="bg1">
                              <a:lumMod val="65000"/>
                            </a:schemeClr>
                          </a:solidFill>
                          <a:effectLst/>
                          <a:latin typeface="Times New Roman"/>
                          <a:cs typeface="Times New Roman"/>
                        </a:rPr>
                        <a:t>59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tc>
                  <a:txBody>
                    <a:bodyPr/>
                    <a:lstStyle/>
                    <a:p>
                      <a:pPr algn="r" fontAlgn="b"/>
                      <a:r>
                        <a:rPr lang="hr-HR" sz="2000" b="1" i="0" u="none" strike="noStrike" dirty="0">
                          <a:solidFill>
                            <a:srgbClr val="000000"/>
                          </a:solidFill>
                          <a:effectLst/>
                          <a:latin typeface="Times New Roman"/>
                          <a:cs typeface="Times New Roman"/>
                        </a:rPr>
                        <a:t>59.05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0BBFF"/>
                    </a:solidFill>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1174707592"/>
      </p:ext>
    </p:extLst>
  </p:cSld>
  <p:clrMapOvr>
    <a:masterClrMapping/>
  </p:clrMapOvr>
  <mc:AlternateContent xmlns:mc="http://schemas.openxmlformats.org/markup-compatibility/2006" xmlns:p14="http://schemas.microsoft.com/office/powerpoint/2010/main">
    <mc:Choice Requires="p14">
      <p:transition spd="slow" p14:dur="2000" advTm="5025"/>
    </mc:Choice>
    <mc:Fallback xmlns="">
      <p:transition xmlns:p14="http://schemas.microsoft.com/office/powerpoint/2010/main" spd="slow" advTm="5025"/>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534400" cy="685800"/>
          </a:xfrm>
        </p:spPr>
        <p:txBody>
          <a:bodyPr>
            <a:normAutofit/>
          </a:bodyPr>
          <a:lstStyle/>
          <a:p>
            <a:pPr algn="ctr"/>
            <a:r>
              <a:rPr lang="en-US" sz="3600" b="1" dirty="0"/>
              <a:t>Summary</a:t>
            </a:r>
            <a:endParaRPr lang="en-US" b="1" dirty="0">
              <a:solidFill>
                <a:srgbClr val="0000FF"/>
              </a:solidFill>
            </a:endParaRPr>
          </a:p>
        </p:txBody>
      </p:sp>
      <p:sp>
        <p:nvSpPr>
          <p:cNvPr id="3" name="Content Placeholder 2"/>
          <p:cNvSpPr>
            <a:spLocks noGrp="1"/>
          </p:cNvSpPr>
          <p:nvPr>
            <p:ph idx="1"/>
          </p:nvPr>
        </p:nvSpPr>
        <p:spPr>
          <a:xfrm>
            <a:off x="457200" y="792946"/>
            <a:ext cx="8229600" cy="3729567"/>
          </a:xfrm>
        </p:spPr>
        <p:txBody>
          <a:bodyPr>
            <a:normAutofit lnSpcReduction="10000"/>
          </a:bodyPr>
          <a:lstStyle/>
          <a:p>
            <a:pPr>
              <a:lnSpc>
                <a:spcPct val="110000"/>
              </a:lnSpc>
            </a:pPr>
            <a:r>
              <a:rPr lang="en-US" dirty="0"/>
              <a:t>We have seen how graph-embedding based semi-supervised approach can be useful for small labeled data scenario</a:t>
            </a:r>
          </a:p>
          <a:p>
            <a:pPr>
              <a:lnSpc>
                <a:spcPct val="110000"/>
              </a:lnSpc>
            </a:pPr>
            <a:r>
              <a:rPr lang="en-US" dirty="0"/>
              <a:t>How can we use existing data and apply domain adaptation technique</a:t>
            </a:r>
          </a:p>
          <a:p>
            <a:pPr>
              <a:lnSpc>
                <a:spcPct val="110000"/>
              </a:lnSpc>
            </a:pPr>
            <a:r>
              <a:rPr lang="en-US" dirty="0"/>
              <a:t>We propose how both techniques can be combined</a:t>
            </a:r>
          </a:p>
        </p:txBody>
      </p:sp>
    </p:spTree>
    <p:extLst>
      <p:ext uri="{BB962C8B-B14F-4D97-AF65-F5344CB8AC3E}">
        <p14:creationId xmlns:p14="http://schemas.microsoft.com/office/powerpoint/2010/main" val="239326131"/>
      </p:ext>
    </p:extLst>
  </p:cSld>
  <p:clrMapOvr>
    <a:masterClrMapping/>
  </p:clrMapOvr>
  <mc:AlternateContent xmlns:mc="http://schemas.openxmlformats.org/markup-compatibility/2006" xmlns:p14="http://schemas.microsoft.com/office/powerpoint/2010/main">
    <mc:Choice Requires="p14">
      <p:transition spd="slow" p14:dur="2000" advTm="52927"/>
    </mc:Choice>
    <mc:Fallback xmlns="">
      <p:transition xmlns:p14="http://schemas.microsoft.com/office/powerpoint/2010/main" spd="slow" advTm="52927"/>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885"/>
            <a:ext cx="8229600" cy="860474"/>
          </a:xfrm>
        </p:spPr>
        <p:txBody>
          <a:bodyPr/>
          <a:lstStyle/>
          <a:p>
            <a:pPr algn="ctr"/>
            <a:r>
              <a:rPr lang="en-US" b="1" dirty="0"/>
              <a:t>Limitation and Future Study</a:t>
            </a:r>
          </a:p>
        </p:txBody>
      </p:sp>
      <p:sp>
        <p:nvSpPr>
          <p:cNvPr id="3" name="Content Placeholder 2"/>
          <p:cNvSpPr>
            <a:spLocks noGrp="1"/>
          </p:cNvSpPr>
          <p:nvPr>
            <p:ph idx="1"/>
          </p:nvPr>
        </p:nvSpPr>
        <p:spPr>
          <a:xfrm>
            <a:off x="457200" y="969585"/>
            <a:ext cx="8229600" cy="4525963"/>
          </a:xfrm>
        </p:spPr>
        <p:txBody>
          <a:bodyPr>
            <a:normAutofit fontScale="85000" lnSpcReduction="20000"/>
          </a:bodyPr>
          <a:lstStyle/>
          <a:p>
            <a:pPr marL="0" indent="0">
              <a:buNone/>
            </a:pPr>
            <a:r>
              <a:rPr lang="en-US" b="1" dirty="0"/>
              <a:t>Limitations:</a:t>
            </a:r>
          </a:p>
          <a:p>
            <a:r>
              <a:rPr lang="en-US" dirty="0"/>
              <a:t>Graph embedding is computationally expensive</a:t>
            </a:r>
          </a:p>
          <a:p>
            <a:r>
              <a:rPr lang="en-US" dirty="0"/>
              <a:t>Graph constructed using </a:t>
            </a:r>
            <a:r>
              <a:rPr lang="en-US" b="1" dirty="0"/>
              <a:t>averaged</a:t>
            </a:r>
            <a:r>
              <a:rPr lang="en-US" dirty="0"/>
              <a:t> vector from word2vec</a:t>
            </a:r>
          </a:p>
          <a:p>
            <a:r>
              <a:rPr lang="en-US" dirty="0"/>
              <a:t>Explored binary class problem</a:t>
            </a:r>
          </a:p>
          <a:p>
            <a:pPr marL="0" indent="0">
              <a:buNone/>
            </a:pPr>
            <a:endParaRPr lang="en-US" dirty="0"/>
          </a:p>
          <a:p>
            <a:pPr marL="0" indent="0">
              <a:buNone/>
            </a:pPr>
            <a:r>
              <a:rPr lang="en-US" b="1" dirty="0"/>
              <a:t>Future Study</a:t>
            </a:r>
          </a:p>
          <a:p>
            <a:r>
              <a:rPr lang="en-US" dirty="0"/>
              <a:t>Convoluted feature for graph construction</a:t>
            </a:r>
          </a:p>
          <a:p>
            <a:r>
              <a:rPr lang="en-US" dirty="0"/>
              <a:t>Hyper-parameter tuning</a:t>
            </a:r>
          </a:p>
          <a:p>
            <a:r>
              <a:rPr lang="en-US" dirty="0"/>
              <a:t>Domain adaptation: labeled and unlabeled data from target </a:t>
            </a:r>
          </a:p>
          <a:p>
            <a:endParaRPr lang="en-US" dirty="0"/>
          </a:p>
        </p:txBody>
      </p:sp>
    </p:spTree>
    <p:extLst>
      <p:ext uri="{BB962C8B-B14F-4D97-AF65-F5344CB8AC3E}">
        <p14:creationId xmlns:p14="http://schemas.microsoft.com/office/powerpoint/2010/main" val="2102475527"/>
      </p:ext>
    </p:extLst>
  </p:cSld>
  <p:clrMapOvr>
    <a:masterClrMapping/>
  </p:clrMapOvr>
  <mc:AlternateContent xmlns:mc="http://schemas.openxmlformats.org/markup-compatibility/2006" xmlns:p14="http://schemas.microsoft.com/office/powerpoint/2010/main">
    <mc:Choice Requires="p14">
      <p:transition spd="slow" p14:dur="2000" advTm="87992"/>
    </mc:Choice>
    <mc:Fallback xmlns="">
      <p:transition xmlns:p14="http://schemas.microsoft.com/office/powerpoint/2010/main" spd="slow" advTm="87992"/>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b="1" dirty="0"/>
              <a:t>Thank you!</a:t>
            </a:r>
            <a:endParaRPr lang="en-US" dirty="0"/>
          </a:p>
        </p:txBody>
      </p:sp>
      <p:sp>
        <p:nvSpPr>
          <p:cNvPr id="3" name="Content Placeholder 2"/>
          <p:cNvSpPr>
            <a:spLocks noGrp="1"/>
          </p:cNvSpPr>
          <p:nvPr>
            <p:ph idx="1"/>
          </p:nvPr>
        </p:nvSpPr>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sz="4400" b="1" dirty="0"/>
          </a:p>
        </p:txBody>
      </p:sp>
      <p:sp>
        <p:nvSpPr>
          <p:cNvPr id="4" name="TextBox 3"/>
          <p:cNvSpPr txBox="1"/>
          <p:nvPr/>
        </p:nvSpPr>
        <p:spPr>
          <a:xfrm>
            <a:off x="760459" y="4953000"/>
            <a:ext cx="8307341" cy="646331"/>
          </a:xfrm>
          <a:prstGeom prst="rect">
            <a:avLst/>
          </a:prstGeom>
          <a:noFill/>
        </p:spPr>
        <p:txBody>
          <a:bodyPr wrap="square" rtlCol="0">
            <a:spAutoFit/>
          </a:bodyPr>
          <a:lstStyle/>
          <a:p>
            <a:r>
              <a:rPr lang="en-US" dirty="0" err="1"/>
              <a:t>Firoj</a:t>
            </a:r>
            <a:r>
              <a:rPr lang="en-US" dirty="0"/>
              <a:t> </a:t>
            </a:r>
            <a:r>
              <a:rPr lang="en-US" dirty="0" err="1"/>
              <a:t>Alam</a:t>
            </a:r>
            <a:r>
              <a:rPr lang="en-US" dirty="0"/>
              <a:t>, Shafiq </a:t>
            </a:r>
            <a:r>
              <a:rPr lang="en-US" dirty="0" err="1"/>
              <a:t>Joty</a:t>
            </a:r>
            <a:r>
              <a:rPr lang="en-US" dirty="0"/>
              <a:t>, Muhammad Imran. </a:t>
            </a:r>
            <a:r>
              <a:rPr lang="en-US" b="1" i="1" dirty="0"/>
              <a:t>Domain Adaptation with Adversarial Training and Graph Embeddings</a:t>
            </a:r>
            <a:r>
              <a:rPr lang="en-US" dirty="0"/>
              <a:t>. ACL, 2018,  Melbourne, Australia.</a:t>
            </a:r>
          </a:p>
        </p:txBody>
      </p:sp>
      <p:sp>
        <p:nvSpPr>
          <p:cNvPr id="5" name="TextBox 4"/>
          <p:cNvSpPr txBox="1"/>
          <p:nvPr/>
        </p:nvSpPr>
        <p:spPr>
          <a:xfrm>
            <a:off x="2404536" y="3386646"/>
            <a:ext cx="3810000" cy="1200329"/>
          </a:xfrm>
          <a:prstGeom prst="rect">
            <a:avLst/>
          </a:prstGeom>
          <a:noFill/>
        </p:spPr>
        <p:txBody>
          <a:bodyPr wrap="square" rtlCol="0">
            <a:spAutoFit/>
          </a:bodyPr>
          <a:lstStyle/>
          <a:p>
            <a:pPr algn="ctr"/>
            <a:r>
              <a:rPr lang="en-US" sz="3200" b="1" dirty="0"/>
              <a:t>Please follow us </a:t>
            </a:r>
            <a:r>
              <a:rPr lang="en-US" sz="4000" b="1" dirty="0">
                <a:solidFill>
                  <a:srgbClr val="0000FF"/>
                </a:solidFill>
              </a:rPr>
              <a:t>@</a:t>
            </a:r>
            <a:r>
              <a:rPr lang="en-US" sz="4000" b="1" dirty="0" err="1">
                <a:solidFill>
                  <a:srgbClr val="0000FF"/>
                </a:solidFill>
              </a:rPr>
              <a:t>aidr_qcri</a:t>
            </a:r>
            <a:endParaRPr lang="en-US" sz="4000" b="1" dirty="0">
              <a:solidFill>
                <a:srgbClr val="0000FF"/>
              </a:solidFill>
            </a:endParaRPr>
          </a:p>
        </p:txBody>
      </p:sp>
      <p:sp>
        <p:nvSpPr>
          <p:cNvPr id="6" name="TextBox 5"/>
          <p:cNvSpPr txBox="1"/>
          <p:nvPr/>
        </p:nvSpPr>
        <p:spPr>
          <a:xfrm>
            <a:off x="1202264" y="1719702"/>
            <a:ext cx="7230532" cy="584776"/>
          </a:xfrm>
          <a:prstGeom prst="rect">
            <a:avLst/>
          </a:prstGeom>
          <a:noFill/>
        </p:spPr>
        <p:txBody>
          <a:bodyPr wrap="square" rtlCol="0">
            <a:spAutoFit/>
          </a:bodyPr>
          <a:lstStyle/>
          <a:p>
            <a:pPr algn="ctr"/>
            <a:r>
              <a:rPr lang="en-US" sz="3200" b="1" dirty="0"/>
              <a:t>To get the data: </a:t>
            </a:r>
            <a:r>
              <a:rPr lang="en-US" sz="3200" b="1" dirty="0">
                <a:solidFill>
                  <a:srgbClr val="0000FF"/>
                </a:solidFill>
              </a:rPr>
              <a:t>http://</a:t>
            </a:r>
            <a:r>
              <a:rPr lang="en-US" sz="3200" b="1" dirty="0" err="1">
                <a:solidFill>
                  <a:srgbClr val="0000FF"/>
                </a:solidFill>
              </a:rPr>
              <a:t>crisisnlp.qcri.org</a:t>
            </a:r>
            <a:r>
              <a:rPr lang="en-US" sz="3200" b="1" dirty="0">
                <a:solidFill>
                  <a:srgbClr val="0000FF"/>
                </a:solidFill>
              </a:rPr>
              <a:t>/</a:t>
            </a:r>
            <a:endParaRPr lang="en-US" sz="4000" b="1" dirty="0">
              <a:solidFill>
                <a:srgbClr val="0000FF"/>
              </a:solidFill>
            </a:endParaRPr>
          </a:p>
        </p:txBody>
      </p:sp>
    </p:spTree>
    <p:extLst>
      <p:ext uri="{BB962C8B-B14F-4D97-AF65-F5344CB8AC3E}">
        <p14:creationId xmlns:p14="http://schemas.microsoft.com/office/powerpoint/2010/main" val="13336635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a:spLocks noGrp="1"/>
          </p:cNvSpPr>
          <p:nvPr>
            <p:ph type="title"/>
          </p:nvPr>
        </p:nvSpPr>
        <p:spPr>
          <a:xfrm>
            <a:off x="2743200" y="1413"/>
            <a:ext cx="5943600" cy="1143000"/>
          </a:xfrm>
        </p:spPr>
        <p:txBody>
          <a:bodyPr>
            <a:noAutofit/>
          </a:bodyPr>
          <a:lstStyle/>
          <a:p>
            <a:r>
              <a:rPr lang="en-US" sz="3600" b="1" dirty="0">
                <a:solidFill>
                  <a:srgbClr val="C0504D"/>
                </a:solidFill>
              </a:rPr>
              <a:t>Artificial Intelligence for          Digital Response</a:t>
            </a:r>
          </a:p>
        </p:txBody>
      </p:sp>
      <p:pic>
        <p:nvPicPr>
          <p:cNvPr id="22"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3476" y="1542988"/>
            <a:ext cx="9080524" cy="3470711"/>
          </a:xfr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18" y="7015"/>
            <a:ext cx="2375654" cy="1155723"/>
          </a:xfrm>
          <a:prstGeom prst="rect">
            <a:avLst/>
          </a:prstGeom>
        </p:spPr>
      </p:pic>
      <p:sp>
        <p:nvSpPr>
          <p:cNvPr id="24" name="TextBox 23"/>
          <p:cNvSpPr txBox="1"/>
          <p:nvPr/>
        </p:nvSpPr>
        <p:spPr>
          <a:xfrm>
            <a:off x="214749" y="1142878"/>
            <a:ext cx="2197653" cy="400110"/>
          </a:xfrm>
          <a:prstGeom prst="rect">
            <a:avLst/>
          </a:prstGeom>
          <a:noFill/>
        </p:spPr>
        <p:txBody>
          <a:bodyPr wrap="none" rtlCol="0">
            <a:spAutoFit/>
          </a:bodyPr>
          <a:lstStyle/>
          <a:p>
            <a:r>
              <a:rPr lang="en-US" sz="2000" b="1" dirty="0"/>
              <a:t>http://</a:t>
            </a:r>
            <a:r>
              <a:rPr lang="en-US" sz="2000" b="1" dirty="0" err="1"/>
              <a:t>aidr.qcri.org</a:t>
            </a:r>
            <a:endParaRPr lang="en-US" sz="2000" b="1" dirty="0"/>
          </a:p>
        </p:txBody>
      </p:sp>
      <p:grpSp>
        <p:nvGrpSpPr>
          <p:cNvPr id="40" name="Group 39"/>
          <p:cNvGrpSpPr/>
          <p:nvPr/>
        </p:nvGrpSpPr>
        <p:grpSpPr>
          <a:xfrm>
            <a:off x="147017" y="1890845"/>
            <a:ext cx="2003516" cy="1405461"/>
            <a:chOff x="147017" y="1890845"/>
            <a:chExt cx="2003516" cy="1405461"/>
          </a:xfrm>
        </p:grpSpPr>
        <p:pic>
          <p:nvPicPr>
            <p:cNvPr id="35" name="Picture 34" descr="toggle-useadjustable-tablesit-standmodel.jpg"/>
            <p:cNvPicPr>
              <a:picLocks noChangeAspect="1"/>
            </p:cNvPicPr>
            <p:nvPr/>
          </p:nvPicPr>
          <p:blipFill rotWithShape="1">
            <a:blip r:embed="rId5" cstate="print">
              <a:biLevel thresh="75000"/>
              <a:extLst>
                <a:ext uri="{28A0092B-C50C-407E-A947-70E740481C1C}">
                  <a14:useLocalDpi xmlns:a14="http://schemas.microsoft.com/office/drawing/2010/main"/>
                </a:ext>
              </a:extLst>
            </a:blip>
            <a:srcRect/>
            <a:stretch/>
          </p:blipFill>
          <p:spPr>
            <a:xfrm>
              <a:off x="147017" y="2400009"/>
              <a:ext cx="1106883" cy="896297"/>
            </a:xfrm>
            <a:prstGeom prst="rect">
              <a:avLst/>
            </a:prstGeom>
            <a:ln>
              <a:noFill/>
            </a:ln>
            <a:effectLst>
              <a:softEdge rad="112500"/>
            </a:effectLst>
          </p:spPr>
        </p:pic>
        <p:sp>
          <p:nvSpPr>
            <p:cNvPr id="36" name="TextBox 35"/>
            <p:cNvSpPr txBox="1"/>
            <p:nvPr/>
          </p:nvSpPr>
          <p:spPr>
            <a:xfrm>
              <a:off x="198600" y="1890845"/>
              <a:ext cx="1951933" cy="646331"/>
            </a:xfrm>
            <a:prstGeom prst="rect">
              <a:avLst/>
            </a:prstGeom>
            <a:noFill/>
          </p:spPr>
          <p:txBody>
            <a:bodyPr wrap="square" rtlCol="0">
              <a:spAutoFit/>
            </a:bodyPr>
            <a:lstStyle/>
            <a:p>
              <a:r>
                <a:rPr lang="en-US" b="1" dirty="0">
                  <a:solidFill>
                    <a:srgbClr val="0000FF"/>
                  </a:solidFill>
                </a:rPr>
                <a:t>Expert/User/Crisis Manager</a:t>
              </a:r>
            </a:p>
          </p:txBody>
        </p:sp>
      </p:grpSp>
      <p:sp>
        <p:nvSpPr>
          <p:cNvPr id="19" name="TextBox 18"/>
          <p:cNvSpPr txBox="1"/>
          <p:nvPr/>
        </p:nvSpPr>
        <p:spPr>
          <a:xfrm>
            <a:off x="7226777" y="1593663"/>
            <a:ext cx="1460023" cy="584776"/>
          </a:xfrm>
          <a:prstGeom prst="rect">
            <a:avLst/>
          </a:prstGeom>
          <a:noFill/>
        </p:spPr>
        <p:txBody>
          <a:bodyPr wrap="square" rtlCol="0">
            <a:spAutoFit/>
          </a:bodyPr>
          <a:lstStyle/>
          <a:p>
            <a:r>
              <a:rPr lang="en-US" sz="1600" dirty="0"/>
              <a:t>(Crowd Volunteers)</a:t>
            </a:r>
          </a:p>
        </p:txBody>
      </p:sp>
      <p:pic>
        <p:nvPicPr>
          <p:cNvPr id="20" name="Picture 19" descr="depositphotos_183886624-stock-photo-picture-business-meeting-modern-conference.jpg">
            <a:extLst>
              <a:ext uri="{FF2B5EF4-FFF2-40B4-BE49-F238E27FC236}">
                <a16:creationId xmlns:a16="http://schemas.microsoft.com/office/drawing/2014/main" id="{EF450C7B-16CD-EA45-A04B-E290A6AD90A0}"/>
              </a:ext>
            </a:extLst>
          </p:cNvPr>
          <p:cNvPicPr>
            <a:picLocks noChangeAspect="1"/>
          </p:cNvPicPr>
          <p:nvPr/>
        </p:nvPicPr>
        <p:blipFill rotWithShape="1">
          <a:blip r:embed="rId6">
            <a:extLst>
              <a:ext uri="{28A0092B-C50C-407E-A947-70E740481C1C}">
                <a14:useLocalDpi xmlns:a14="http://schemas.microsoft.com/office/drawing/2010/main" val="0"/>
              </a:ext>
            </a:extLst>
          </a:blip>
          <a:srcRect t="10073" r="11572" b="27012"/>
          <a:stretch/>
        </p:blipFill>
        <p:spPr>
          <a:xfrm>
            <a:off x="6807200" y="5649208"/>
            <a:ext cx="2336800" cy="1212639"/>
          </a:xfrm>
          <a:prstGeom prst="rect">
            <a:avLst/>
          </a:prstGeom>
        </p:spPr>
      </p:pic>
      <p:cxnSp>
        <p:nvCxnSpPr>
          <p:cNvPr id="25" name="Straight Arrow Connector 24">
            <a:extLst>
              <a:ext uri="{FF2B5EF4-FFF2-40B4-BE49-F238E27FC236}">
                <a16:creationId xmlns:a16="http://schemas.microsoft.com/office/drawing/2014/main" id="{2453D369-1198-5F4C-80E9-D1473A4B38D6}"/>
              </a:ext>
            </a:extLst>
          </p:cNvPr>
          <p:cNvCxnSpPr>
            <a:cxnSpLocks/>
          </p:cNvCxnSpPr>
          <p:nvPr/>
        </p:nvCxnSpPr>
        <p:spPr>
          <a:xfrm>
            <a:off x="8114188" y="5013699"/>
            <a:ext cx="0" cy="646871"/>
          </a:xfrm>
          <a:prstGeom prst="straightConnector1">
            <a:avLst/>
          </a:prstGeom>
          <a:ln w="57150" cmpd="sng">
            <a:solidFill>
              <a:srgbClr val="800000"/>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7901D822-CD14-A54A-8B2C-8AC9BCDE36D8}"/>
              </a:ext>
            </a:extLst>
          </p:cNvPr>
          <p:cNvSpPr txBox="1"/>
          <p:nvPr/>
        </p:nvSpPr>
        <p:spPr>
          <a:xfrm>
            <a:off x="6618517" y="5031286"/>
            <a:ext cx="1444900" cy="523220"/>
          </a:xfrm>
          <a:prstGeom prst="rect">
            <a:avLst/>
          </a:prstGeom>
          <a:noFill/>
        </p:spPr>
        <p:txBody>
          <a:bodyPr wrap="square" rtlCol="0">
            <a:spAutoFit/>
          </a:bodyPr>
          <a:lstStyle/>
          <a:p>
            <a:pPr algn="ctr"/>
            <a:r>
              <a:rPr lang="en-US" sz="1400" b="1" dirty="0">
                <a:solidFill>
                  <a:srgbClr val="0000FF"/>
                </a:solidFill>
              </a:rPr>
              <a:t>Facilitates decision makers</a:t>
            </a:r>
          </a:p>
        </p:txBody>
      </p:sp>
      <p:pic>
        <p:nvPicPr>
          <p:cNvPr id="27" name="Picture 26">
            <a:extLst>
              <a:ext uri="{FF2B5EF4-FFF2-40B4-BE49-F238E27FC236}">
                <a16:creationId xmlns:a16="http://schemas.microsoft.com/office/drawing/2014/main" id="{48097090-D723-D24F-B2DD-AF903B0DAD1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43990" y="5063543"/>
            <a:ext cx="679811" cy="300237"/>
          </a:xfrm>
          <a:prstGeom prst="rect">
            <a:avLst/>
          </a:prstGeom>
        </p:spPr>
      </p:pic>
      <p:grpSp>
        <p:nvGrpSpPr>
          <p:cNvPr id="34" name="Group 33">
            <a:extLst>
              <a:ext uri="{FF2B5EF4-FFF2-40B4-BE49-F238E27FC236}">
                <a16:creationId xmlns:a16="http://schemas.microsoft.com/office/drawing/2014/main" id="{DE5902AE-F0BA-6548-A7DF-B904E9D4A6E8}"/>
              </a:ext>
            </a:extLst>
          </p:cNvPr>
          <p:cNvGrpSpPr/>
          <p:nvPr/>
        </p:nvGrpSpPr>
        <p:grpSpPr>
          <a:xfrm>
            <a:off x="1793192" y="4710824"/>
            <a:ext cx="2988670" cy="2192482"/>
            <a:chOff x="1751152" y="4584700"/>
            <a:chExt cx="2988670" cy="2192482"/>
          </a:xfrm>
        </p:grpSpPr>
        <p:grpSp>
          <p:nvGrpSpPr>
            <p:cNvPr id="37" name="Group 36">
              <a:extLst>
                <a:ext uri="{FF2B5EF4-FFF2-40B4-BE49-F238E27FC236}">
                  <a16:creationId xmlns:a16="http://schemas.microsoft.com/office/drawing/2014/main" id="{AC5CEF2E-700B-854B-80C0-2C066A0A7D92}"/>
                </a:ext>
              </a:extLst>
            </p:cNvPr>
            <p:cNvGrpSpPr/>
            <p:nvPr/>
          </p:nvGrpSpPr>
          <p:grpSpPr>
            <a:xfrm>
              <a:off x="2276022" y="5567270"/>
              <a:ext cx="1876878" cy="1209912"/>
              <a:chOff x="2276022" y="5503770"/>
              <a:chExt cx="1876878" cy="1209912"/>
            </a:xfrm>
          </p:grpSpPr>
          <p:pic>
            <p:nvPicPr>
              <p:cNvPr id="45" name="Picture 44" descr="maria_912425002649231360_0_informative.jpg">
                <a:extLst>
                  <a:ext uri="{FF2B5EF4-FFF2-40B4-BE49-F238E27FC236}">
                    <a16:creationId xmlns:a16="http://schemas.microsoft.com/office/drawing/2014/main" id="{C1688917-1D2A-9C45-9810-0295E64E295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76022" y="5503770"/>
                <a:ext cx="914400" cy="581891"/>
              </a:xfrm>
              <a:prstGeom prst="rect">
                <a:avLst/>
              </a:prstGeom>
            </p:spPr>
          </p:pic>
          <p:pic>
            <p:nvPicPr>
              <p:cNvPr id="46" name="Picture 45" descr="maria_913882112339566592_0_severe_damage.jpg">
                <a:extLst>
                  <a:ext uri="{FF2B5EF4-FFF2-40B4-BE49-F238E27FC236}">
                    <a16:creationId xmlns:a16="http://schemas.microsoft.com/office/drawing/2014/main" id="{B0956B7F-A888-3441-9A94-C0978A03F77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76022" y="6131791"/>
                <a:ext cx="914400" cy="581891"/>
              </a:xfrm>
              <a:prstGeom prst="rect">
                <a:avLst/>
              </a:prstGeom>
            </p:spPr>
          </p:pic>
          <p:pic>
            <p:nvPicPr>
              <p:cNvPr id="47" name="Picture 46" descr="maria_921804121476419584_0_rescue_volunteering_or_donation_effort.jpg">
                <a:extLst>
                  <a:ext uri="{FF2B5EF4-FFF2-40B4-BE49-F238E27FC236}">
                    <a16:creationId xmlns:a16="http://schemas.microsoft.com/office/drawing/2014/main" id="{720F7D74-29E2-EE4B-BA2B-19B64A063FE8}"/>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38500" y="5503770"/>
                <a:ext cx="914400" cy="581891"/>
              </a:xfrm>
              <a:prstGeom prst="rect">
                <a:avLst/>
              </a:prstGeom>
            </p:spPr>
          </p:pic>
          <p:pic>
            <p:nvPicPr>
              <p:cNvPr id="48" name="Picture 47" descr="mexico_911622599452409856_0_severe_damage.jpg">
                <a:extLst>
                  <a:ext uri="{FF2B5EF4-FFF2-40B4-BE49-F238E27FC236}">
                    <a16:creationId xmlns:a16="http://schemas.microsoft.com/office/drawing/2014/main" id="{C419190D-DCD4-E947-BC2D-1A8FE55BFBE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38500" y="6131791"/>
                <a:ext cx="914400" cy="581891"/>
              </a:xfrm>
              <a:prstGeom prst="rect">
                <a:avLst/>
              </a:prstGeom>
            </p:spPr>
          </p:pic>
        </p:grpSp>
        <p:pic>
          <p:nvPicPr>
            <p:cNvPr id="39" name="Picture 38" descr="Screen Shot 2018-06-10 at 11.56.25.png">
              <a:extLst>
                <a:ext uri="{FF2B5EF4-FFF2-40B4-BE49-F238E27FC236}">
                  <a16:creationId xmlns:a16="http://schemas.microsoft.com/office/drawing/2014/main" id="{E26CB1CD-69FD-4044-BCE3-61AAAD2D9CC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84740" y="4584700"/>
              <a:ext cx="2555082" cy="469900"/>
            </a:xfrm>
            <a:prstGeom prst="rect">
              <a:avLst/>
            </a:prstGeom>
          </p:spPr>
        </p:pic>
        <p:pic>
          <p:nvPicPr>
            <p:cNvPr id="42" name="Picture 41" descr="Screen Shot 2018-06-10 at 11.56.47.png">
              <a:extLst>
                <a:ext uri="{FF2B5EF4-FFF2-40B4-BE49-F238E27FC236}">
                  <a16:creationId xmlns:a16="http://schemas.microsoft.com/office/drawing/2014/main" id="{1D455493-C3F1-3942-B75E-BD767062E07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191356" y="5040981"/>
              <a:ext cx="2548466" cy="480848"/>
            </a:xfrm>
            <a:prstGeom prst="rect">
              <a:avLst/>
            </a:prstGeom>
          </p:spPr>
        </p:pic>
        <p:sp>
          <p:nvSpPr>
            <p:cNvPr id="43" name="TextBox 42">
              <a:extLst>
                <a:ext uri="{FF2B5EF4-FFF2-40B4-BE49-F238E27FC236}">
                  <a16:creationId xmlns:a16="http://schemas.microsoft.com/office/drawing/2014/main" id="{64FF0E60-AAA5-3D4C-AEAA-9F29F74D74DE}"/>
                </a:ext>
              </a:extLst>
            </p:cNvPr>
            <p:cNvSpPr txBox="1"/>
            <p:nvPr/>
          </p:nvSpPr>
          <p:spPr>
            <a:xfrm rot="16200000">
              <a:off x="1635195" y="4864100"/>
              <a:ext cx="601246" cy="369332"/>
            </a:xfrm>
            <a:prstGeom prst="rect">
              <a:avLst/>
            </a:prstGeom>
            <a:noFill/>
          </p:spPr>
          <p:txBody>
            <a:bodyPr wrap="none" rtlCol="0">
              <a:spAutoFit/>
            </a:bodyPr>
            <a:lstStyle/>
            <a:p>
              <a:r>
                <a:rPr lang="en-US" b="1" dirty="0"/>
                <a:t>Text</a:t>
              </a:r>
            </a:p>
          </p:txBody>
        </p:sp>
        <p:sp>
          <p:nvSpPr>
            <p:cNvPr id="44" name="TextBox 43">
              <a:extLst>
                <a:ext uri="{FF2B5EF4-FFF2-40B4-BE49-F238E27FC236}">
                  <a16:creationId xmlns:a16="http://schemas.microsoft.com/office/drawing/2014/main" id="{5C4A0AF5-86A3-1445-AB73-444609592C28}"/>
                </a:ext>
              </a:extLst>
            </p:cNvPr>
            <p:cNvSpPr txBox="1"/>
            <p:nvPr/>
          </p:nvSpPr>
          <p:spPr>
            <a:xfrm rot="16200000">
              <a:off x="1548532" y="5710002"/>
              <a:ext cx="774571" cy="369332"/>
            </a:xfrm>
            <a:prstGeom prst="rect">
              <a:avLst/>
            </a:prstGeom>
            <a:noFill/>
          </p:spPr>
          <p:txBody>
            <a:bodyPr wrap="none" rtlCol="0">
              <a:spAutoFit/>
            </a:bodyPr>
            <a:lstStyle/>
            <a:p>
              <a:r>
                <a:rPr lang="en-US" b="1" dirty="0"/>
                <a:t>Image</a:t>
              </a:r>
            </a:p>
          </p:txBody>
        </p:sp>
      </p:grpSp>
    </p:spTree>
    <p:extLst>
      <p:ext uri="{BB962C8B-B14F-4D97-AF65-F5344CB8AC3E}">
        <p14:creationId xmlns:p14="http://schemas.microsoft.com/office/powerpoint/2010/main" val="4220919611"/>
      </p:ext>
    </p:extLst>
  </p:cSld>
  <p:clrMapOvr>
    <a:masterClrMapping/>
  </p:clrMapOvr>
  <mc:AlternateContent xmlns:mc="http://schemas.openxmlformats.org/markup-compatibility/2006" xmlns:p14="http://schemas.microsoft.com/office/powerpoint/2010/main">
    <mc:Choice Requires="p14">
      <p:transition spd="slow" p14:dur="2000" advTm="108609"/>
    </mc:Choice>
    <mc:Fallback xmlns="">
      <p:transition xmlns:p14="http://schemas.microsoft.com/office/powerpoint/2010/main" spd="slow" advTm="10860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a:spLocks noGrp="1"/>
          </p:cNvSpPr>
          <p:nvPr>
            <p:ph type="title"/>
          </p:nvPr>
        </p:nvSpPr>
        <p:spPr>
          <a:xfrm>
            <a:off x="2743200" y="11925"/>
            <a:ext cx="5943600" cy="1143000"/>
          </a:xfrm>
        </p:spPr>
        <p:txBody>
          <a:bodyPr>
            <a:noAutofit/>
          </a:bodyPr>
          <a:lstStyle/>
          <a:p>
            <a:r>
              <a:rPr lang="en-US" sz="3600" b="1" dirty="0">
                <a:solidFill>
                  <a:srgbClr val="C0504D"/>
                </a:solidFill>
              </a:rPr>
              <a:t>Artificial Intelligence for          Digital Response</a:t>
            </a:r>
          </a:p>
        </p:txBody>
      </p:sp>
      <p:pic>
        <p:nvPicPr>
          <p:cNvPr id="22"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005" y="1631401"/>
            <a:ext cx="9080524" cy="3470711"/>
          </a:xfr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18" y="28037"/>
            <a:ext cx="2375654" cy="1155723"/>
          </a:xfrm>
          <a:prstGeom prst="rect">
            <a:avLst/>
          </a:prstGeom>
        </p:spPr>
      </p:pic>
      <p:sp>
        <p:nvSpPr>
          <p:cNvPr id="24" name="TextBox 23"/>
          <p:cNvSpPr txBox="1"/>
          <p:nvPr/>
        </p:nvSpPr>
        <p:spPr>
          <a:xfrm>
            <a:off x="214749" y="1163900"/>
            <a:ext cx="2197653" cy="400110"/>
          </a:xfrm>
          <a:prstGeom prst="rect">
            <a:avLst/>
          </a:prstGeom>
          <a:noFill/>
        </p:spPr>
        <p:txBody>
          <a:bodyPr wrap="none" rtlCol="0">
            <a:spAutoFit/>
          </a:bodyPr>
          <a:lstStyle/>
          <a:p>
            <a:r>
              <a:rPr lang="en-US" sz="2000" b="1" dirty="0"/>
              <a:t>http://</a:t>
            </a:r>
            <a:r>
              <a:rPr lang="en-US" sz="2000" b="1" dirty="0" err="1"/>
              <a:t>aidr.qcri.org</a:t>
            </a:r>
            <a:endParaRPr lang="en-US" sz="2000" b="1" dirty="0"/>
          </a:p>
        </p:txBody>
      </p:sp>
      <p:grpSp>
        <p:nvGrpSpPr>
          <p:cNvPr id="40" name="Group 39"/>
          <p:cNvGrpSpPr/>
          <p:nvPr/>
        </p:nvGrpSpPr>
        <p:grpSpPr>
          <a:xfrm>
            <a:off x="147017" y="1890845"/>
            <a:ext cx="2003516" cy="1405461"/>
            <a:chOff x="147017" y="1890845"/>
            <a:chExt cx="2003516" cy="1405461"/>
          </a:xfrm>
        </p:grpSpPr>
        <p:pic>
          <p:nvPicPr>
            <p:cNvPr id="35" name="Picture 34" descr="toggle-useadjustable-tablesit-standmodel.jpg"/>
            <p:cNvPicPr>
              <a:picLocks noChangeAspect="1"/>
            </p:cNvPicPr>
            <p:nvPr/>
          </p:nvPicPr>
          <p:blipFill rotWithShape="1">
            <a:blip r:embed="rId5" cstate="print">
              <a:biLevel thresh="75000"/>
              <a:extLst>
                <a:ext uri="{28A0092B-C50C-407E-A947-70E740481C1C}">
                  <a14:useLocalDpi xmlns:a14="http://schemas.microsoft.com/office/drawing/2010/main"/>
                </a:ext>
              </a:extLst>
            </a:blip>
            <a:srcRect/>
            <a:stretch/>
          </p:blipFill>
          <p:spPr>
            <a:xfrm>
              <a:off x="147017" y="2400009"/>
              <a:ext cx="1106883" cy="896297"/>
            </a:xfrm>
            <a:prstGeom prst="rect">
              <a:avLst/>
            </a:prstGeom>
            <a:ln>
              <a:noFill/>
            </a:ln>
            <a:effectLst>
              <a:softEdge rad="112500"/>
            </a:effectLst>
          </p:spPr>
        </p:pic>
        <p:sp>
          <p:nvSpPr>
            <p:cNvPr id="36" name="TextBox 35"/>
            <p:cNvSpPr txBox="1"/>
            <p:nvPr/>
          </p:nvSpPr>
          <p:spPr>
            <a:xfrm>
              <a:off x="198600" y="1890845"/>
              <a:ext cx="1951933" cy="646331"/>
            </a:xfrm>
            <a:prstGeom prst="rect">
              <a:avLst/>
            </a:prstGeom>
            <a:noFill/>
          </p:spPr>
          <p:txBody>
            <a:bodyPr wrap="square" rtlCol="0">
              <a:spAutoFit/>
            </a:bodyPr>
            <a:lstStyle/>
            <a:p>
              <a:r>
                <a:rPr lang="en-US" b="1" dirty="0">
                  <a:solidFill>
                    <a:srgbClr val="0000FF"/>
                  </a:solidFill>
                </a:rPr>
                <a:t>Expert/User/Crisis Manager</a:t>
              </a:r>
            </a:p>
          </p:txBody>
        </p:sp>
      </p:grpSp>
      <p:sp>
        <p:nvSpPr>
          <p:cNvPr id="39" name="Rectangle 38"/>
          <p:cNvSpPr/>
          <p:nvPr/>
        </p:nvSpPr>
        <p:spPr>
          <a:xfrm>
            <a:off x="4521199" y="1556870"/>
            <a:ext cx="4199467" cy="1593772"/>
          </a:xfrm>
          <a:prstGeom prst="rect">
            <a:avLst/>
          </a:prstGeom>
          <a:noFill/>
          <a:ln w="5715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TextBox 18"/>
          <p:cNvSpPr txBox="1"/>
          <p:nvPr/>
        </p:nvSpPr>
        <p:spPr>
          <a:xfrm>
            <a:off x="7226777" y="1593663"/>
            <a:ext cx="1460023" cy="584776"/>
          </a:xfrm>
          <a:prstGeom prst="rect">
            <a:avLst/>
          </a:prstGeom>
          <a:noFill/>
        </p:spPr>
        <p:txBody>
          <a:bodyPr wrap="square" rtlCol="0">
            <a:spAutoFit/>
          </a:bodyPr>
          <a:lstStyle/>
          <a:p>
            <a:r>
              <a:rPr lang="en-US" sz="1600" dirty="0"/>
              <a:t>(Crowd Volunteers)</a:t>
            </a:r>
          </a:p>
        </p:txBody>
      </p:sp>
      <p:pic>
        <p:nvPicPr>
          <p:cNvPr id="20" name="Picture 19" descr="depositphotos_183886624-stock-photo-picture-business-meeting-modern-conference.jpg">
            <a:extLst>
              <a:ext uri="{FF2B5EF4-FFF2-40B4-BE49-F238E27FC236}">
                <a16:creationId xmlns:a16="http://schemas.microsoft.com/office/drawing/2014/main" id="{80FE8806-CF2B-214B-85F7-7E4867C8609F}"/>
              </a:ext>
            </a:extLst>
          </p:cNvPr>
          <p:cNvPicPr>
            <a:picLocks noChangeAspect="1"/>
          </p:cNvPicPr>
          <p:nvPr/>
        </p:nvPicPr>
        <p:blipFill rotWithShape="1">
          <a:blip r:embed="rId6">
            <a:extLst>
              <a:ext uri="{28A0092B-C50C-407E-A947-70E740481C1C}">
                <a14:useLocalDpi xmlns:a14="http://schemas.microsoft.com/office/drawing/2010/main" val="0"/>
              </a:ext>
            </a:extLst>
          </a:blip>
          <a:srcRect t="10073" r="11572" b="27012"/>
          <a:stretch/>
        </p:blipFill>
        <p:spPr>
          <a:xfrm>
            <a:off x="6807200" y="5649208"/>
            <a:ext cx="2336800" cy="1212639"/>
          </a:xfrm>
          <a:prstGeom prst="rect">
            <a:avLst/>
          </a:prstGeom>
        </p:spPr>
      </p:pic>
      <p:cxnSp>
        <p:nvCxnSpPr>
          <p:cNvPr id="25" name="Straight Arrow Connector 24">
            <a:extLst>
              <a:ext uri="{FF2B5EF4-FFF2-40B4-BE49-F238E27FC236}">
                <a16:creationId xmlns:a16="http://schemas.microsoft.com/office/drawing/2014/main" id="{621B241B-A5D2-5749-A492-4D21FC184CF1}"/>
              </a:ext>
            </a:extLst>
          </p:cNvPr>
          <p:cNvCxnSpPr>
            <a:cxnSpLocks/>
          </p:cNvCxnSpPr>
          <p:nvPr/>
        </p:nvCxnSpPr>
        <p:spPr>
          <a:xfrm>
            <a:off x="8114188" y="5013699"/>
            <a:ext cx="0" cy="646871"/>
          </a:xfrm>
          <a:prstGeom prst="straightConnector1">
            <a:avLst/>
          </a:prstGeom>
          <a:ln w="57150" cmpd="sng">
            <a:solidFill>
              <a:srgbClr val="800000"/>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9F3AD1E2-0CC7-F343-B88A-13C8AB7D715D}"/>
              </a:ext>
            </a:extLst>
          </p:cNvPr>
          <p:cNvSpPr txBox="1"/>
          <p:nvPr/>
        </p:nvSpPr>
        <p:spPr>
          <a:xfrm>
            <a:off x="6618517" y="5031286"/>
            <a:ext cx="1444900" cy="523220"/>
          </a:xfrm>
          <a:prstGeom prst="rect">
            <a:avLst/>
          </a:prstGeom>
          <a:noFill/>
        </p:spPr>
        <p:txBody>
          <a:bodyPr wrap="square" rtlCol="0">
            <a:spAutoFit/>
          </a:bodyPr>
          <a:lstStyle/>
          <a:p>
            <a:pPr algn="ctr"/>
            <a:r>
              <a:rPr lang="en-US" sz="1400" b="1" dirty="0">
                <a:solidFill>
                  <a:srgbClr val="0000FF"/>
                </a:solidFill>
              </a:rPr>
              <a:t>Facilitates decision makers</a:t>
            </a:r>
          </a:p>
        </p:txBody>
      </p:sp>
      <p:pic>
        <p:nvPicPr>
          <p:cNvPr id="27" name="Picture 26">
            <a:extLst>
              <a:ext uri="{FF2B5EF4-FFF2-40B4-BE49-F238E27FC236}">
                <a16:creationId xmlns:a16="http://schemas.microsoft.com/office/drawing/2014/main" id="{D6318972-B598-5841-ABB2-945C721A07F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43990" y="5063543"/>
            <a:ext cx="679811" cy="300237"/>
          </a:xfrm>
          <a:prstGeom prst="rect">
            <a:avLst/>
          </a:prstGeom>
        </p:spPr>
      </p:pic>
      <p:grpSp>
        <p:nvGrpSpPr>
          <p:cNvPr id="34" name="Group 33">
            <a:extLst>
              <a:ext uri="{FF2B5EF4-FFF2-40B4-BE49-F238E27FC236}">
                <a16:creationId xmlns:a16="http://schemas.microsoft.com/office/drawing/2014/main" id="{100AB2F4-6A91-2548-A3BB-C916AB72E41B}"/>
              </a:ext>
            </a:extLst>
          </p:cNvPr>
          <p:cNvGrpSpPr/>
          <p:nvPr/>
        </p:nvGrpSpPr>
        <p:grpSpPr>
          <a:xfrm>
            <a:off x="1751152" y="4794900"/>
            <a:ext cx="2904931" cy="2063100"/>
            <a:chOff x="1751152" y="4584700"/>
            <a:chExt cx="2988670" cy="2192482"/>
          </a:xfrm>
        </p:grpSpPr>
        <p:grpSp>
          <p:nvGrpSpPr>
            <p:cNvPr id="37" name="Group 36">
              <a:extLst>
                <a:ext uri="{FF2B5EF4-FFF2-40B4-BE49-F238E27FC236}">
                  <a16:creationId xmlns:a16="http://schemas.microsoft.com/office/drawing/2014/main" id="{EDD4079D-2770-414D-9EB4-BB56EE738732}"/>
                </a:ext>
              </a:extLst>
            </p:cNvPr>
            <p:cNvGrpSpPr/>
            <p:nvPr/>
          </p:nvGrpSpPr>
          <p:grpSpPr>
            <a:xfrm>
              <a:off x="2276022" y="5567270"/>
              <a:ext cx="1876878" cy="1209912"/>
              <a:chOff x="2276022" y="5503770"/>
              <a:chExt cx="1876878" cy="1209912"/>
            </a:xfrm>
          </p:grpSpPr>
          <p:pic>
            <p:nvPicPr>
              <p:cNvPr id="46" name="Picture 45" descr="maria_912425002649231360_0_informative.jpg">
                <a:extLst>
                  <a:ext uri="{FF2B5EF4-FFF2-40B4-BE49-F238E27FC236}">
                    <a16:creationId xmlns:a16="http://schemas.microsoft.com/office/drawing/2014/main" id="{49A832C3-BB60-7746-8EC5-1D0ED87D633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76022" y="5503770"/>
                <a:ext cx="914400" cy="581891"/>
              </a:xfrm>
              <a:prstGeom prst="rect">
                <a:avLst/>
              </a:prstGeom>
            </p:spPr>
          </p:pic>
          <p:pic>
            <p:nvPicPr>
              <p:cNvPr id="47" name="Picture 46" descr="maria_913882112339566592_0_severe_damage.jpg">
                <a:extLst>
                  <a:ext uri="{FF2B5EF4-FFF2-40B4-BE49-F238E27FC236}">
                    <a16:creationId xmlns:a16="http://schemas.microsoft.com/office/drawing/2014/main" id="{A85B1BD4-1D82-CF4A-B808-3E063483CEE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76022" y="6131791"/>
                <a:ext cx="914400" cy="581891"/>
              </a:xfrm>
              <a:prstGeom prst="rect">
                <a:avLst/>
              </a:prstGeom>
            </p:spPr>
          </p:pic>
          <p:pic>
            <p:nvPicPr>
              <p:cNvPr id="48" name="Picture 47" descr="maria_921804121476419584_0_rescue_volunteering_or_donation_effort.jpg">
                <a:extLst>
                  <a:ext uri="{FF2B5EF4-FFF2-40B4-BE49-F238E27FC236}">
                    <a16:creationId xmlns:a16="http://schemas.microsoft.com/office/drawing/2014/main" id="{984C13C7-F614-9041-93EE-0C1E03A1F0E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38500" y="5503770"/>
                <a:ext cx="914400" cy="581891"/>
              </a:xfrm>
              <a:prstGeom prst="rect">
                <a:avLst/>
              </a:prstGeom>
            </p:spPr>
          </p:pic>
          <p:pic>
            <p:nvPicPr>
              <p:cNvPr id="49" name="Picture 48" descr="mexico_911622599452409856_0_severe_damage.jpg">
                <a:extLst>
                  <a:ext uri="{FF2B5EF4-FFF2-40B4-BE49-F238E27FC236}">
                    <a16:creationId xmlns:a16="http://schemas.microsoft.com/office/drawing/2014/main" id="{96D93631-6F01-E845-9916-7915472D1A9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38500" y="6131791"/>
                <a:ext cx="914400" cy="581891"/>
              </a:xfrm>
              <a:prstGeom prst="rect">
                <a:avLst/>
              </a:prstGeom>
            </p:spPr>
          </p:pic>
        </p:grpSp>
        <p:pic>
          <p:nvPicPr>
            <p:cNvPr id="42" name="Picture 41" descr="Screen Shot 2018-06-10 at 11.56.25.png">
              <a:extLst>
                <a:ext uri="{FF2B5EF4-FFF2-40B4-BE49-F238E27FC236}">
                  <a16:creationId xmlns:a16="http://schemas.microsoft.com/office/drawing/2014/main" id="{7525D6FA-29D9-4644-9DC5-121909556E4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84740" y="4584700"/>
              <a:ext cx="2555082" cy="469900"/>
            </a:xfrm>
            <a:prstGeom prst="rect">
              <a:avLst/>
            </a:prstGeom>
          </p:spPr>
        </p:pic>
        <p:pic>
          <p:nvPicPr>
            <p:cNvPr id="43" name="Picture 42" descr="Screen Shot 2018-06-10 at 11.56.47.png">
              <a:extLst>
                <a:ext uri="{FF2B5EF4-FFF2-40B4-BE49-F238E27FC236}">
                  <a16:creationId xmlns:a16="http://schemas.microsoft.com/office/drawing/2014/main" id="{5A660D56-5628-C944-B7BF-45768AA2B65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191356" y="5040981"/>
              <a:ext cx="2548466" cy="480848"/>
            </a:xfrm>
            <a:prstGeom prst="rect">
              <a:avLst/>
            </a:prstGeom>
          </p:spPr>
        </p:pic>
        <p:sp>
          <p:nvSpPr>
            <p:cNvPr id="44" name="TextBox 43">
              <a:extLst>
                <a:ext uri="{FF2B5EF4-FFF2-40B4-BE49-F238E27FC236}">
                  <a16:creationId xmlns:a16="http://schemas.microsoft.com/office/drawing/2014/main" id="{DB9204A2-9937-AC42-98CC-891F4FCC70EF}"/>
                </a:ext>
              </a:extLst>
            </p:cNvPr>
            <p:cNvSpPr txBox="1"/>
            <p:nvPr/>
          </p:nvSpPr>
          <p:spPr>
            <a:xfrm rot="16200000">
              <a:off x="1635195" y="4864100"/>
              <a:ext cx="601246" cy="369332"/>
            </a:xfrm>
            <a:prstGeom prst="rect">
              <a:avLst/>
            </a:prstGeom>
            <a:noFill/>
          </p:spPr>
          <p:txBody>
            <a:bodyPr wrap="none" rtlCol="0">
              <a:spAutoFit/>
            </a:bodyPr>
            <a:lstStyle/>
            <a:p>
              <a:r>
                <a:rPr lang="en-US" b="1" dirty="0"/>
                <a:t>Text</a:t>
              </a:r>
            </a:p>
          </p:txBody>
        </p:sp>
        <p:sp>
          <p:nvSpPr>
            <p:cNvPr id="45" name="TextBox 44">
              <a:extLst>
                <a:ext uri="{FF2B5EF4-FFF2-40B4-BE49-F238E27FC236}">
                  <a16:creationId xmlns:a16="http://schemas.microsoft.com/office/drawing/2014/main" id="{DCA7965E-15CC-3641-A413-3A554F000E75}"/>
                </a:ext>
              </a:extLst>
            </p:cNvPr>
            <p:cNvSpPr txBox="1"/>
            <p:nvPr/>
          </p:nvSpPr>
          <p:spPr>
            <a:xfrm rot="16200000">
              <a:off x="1548532" y="5710002"/>
              <a:ext cx="774571" cy="369332"/>
            </a:xfrm>
            <a:prstGeom prst="rect">
              <a:avLst/>
            </a:prstGeom>
            <a:noFill/>
          </p:spPr>
          <p:txBody>
            <a:bodyPr wrap="none" rtlCol="0">
              <a:spAutoFit/>
            </a:bodyPr>
            <a:lstStyle/>
            <a:p>
              <a:r>
                <a:rPr lang="en-US" b="1" dirty="0"/>
                <a:t>Image</a:t>
              </a:r>
            </a:p>
          </p:txBody>
        </p:sp>
      </p:grpSp>
    </p:spTree>
    <p:extLst>
      <p:ext uri="{BB962C8B-B14F-4D97-AF65-F5344CB8AC3E}">
        <p14:creationId xmlns:p14="http://schemas.microsoft.com/office/powerpoint/2010/main" val="3188993301"/>
      </p:ext>
    </p:extLst>
  </p:cSld>
  <p:clrMapOvr>
    <a:masterClrMapping/>
  </p:clrMapOvr>
  <mc:AlternateContent xmlns:mc="http://schemas.openxmlformats.org/markup-compatibility/2006" xmlns:p14="http://schemas.microsoft.com/office/powerpoint/2010/main">
    <mc:Choice Requires="p14">
      <p:transition spd="slow" p14:dur="2000" advTm="21491"/>
    </mc:Choice>
    <mc:Fallback xmlns="">
      <p:transition xmlns:p14="http://schemas.microsoft.com/office/powerpoint/2010/main" spd="slow" advTm="2149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a:spLocks noGrp="1"/>
          </p:cNvSpPr>
          <p:nvPr>
            <p:ph type="title"/>
          </p:nvPr>
        </p:nvSpPr>
        <p:spPr>
          <a:xfrm>
            <a:off x="2743200" y="11925"/>
            <a:ext cx="5943600" cy="1143000"/>
          </a:xfrm>
        </p:spPr>
        <p:txBody>
          <a:bodyPr>
            <a:noAutofit/>
          </a:bodyPr>
          <a:lstStyle/>
          <a:p>
            <a:r>
              <a:rPr lang="en-US" sz="3600" b="1" dirty="0">
                <a:solidFill>
                  <a:srgbClr val="C0504D"/>
                </a:solidFill>
              </a:rPr>
              <a:t>Artificial Intelligence for          Digital Response</a:t>
            </a:r>
          </a:p>
        </p:txBody>
      </p:sp>
      <p:pic>
        <p:nvPicPr>
          <p:cNvPr id="22"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005" y="1631401"/>
            <a:ext cx="9080524" cy="3470711"/>
          </a:xfrm>
        </p:spPr>
      </p:pic>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18" y="28037"/>
            <a:ext cx="2375654" cy="1155723"/>
          </a:xfrm>
          <a:prstGeom prst="rect">
            <a:avLst/>
          </a:prstGeom>
        </p:spPr>
      </p:pic>
      <p:sp>
        <p:nvSpPr>
          <p:cNvPr id="24" name="TextBox 23"/>
          <p:cNvSpPr txBox="1"/>
          <p:nvPr/>
        </p:nvSpPr>
        <p:spPr>
          <a:xfrm>
            <a:off x="214749" y="1163900"/>
            <a:ext cx="2197653" cy="400110"/>
          </a:xfrm>
          <a:prstGeom prst="rect">
            <a:avLst/>
          </a:prstGeom>
          <a:noFill/>
        </p:spPr>
        <p:txBody>
          <a:bodyPr wrap="none" rtlCol="0">
            <a:spAutoFit/>
          </a:bodyPr>
          <a:lstStyle/>
          <a:p>
            <a:r>
              <a:rPr lang="en-US" sz="2000" b="1" dirty="0"/>
              <a:t>http://</a:t>
            </a:r>
            <a:r>
              <a:rPr lang="en-US" sz="2000" b="1" dirty="0" err="1"/>
              <a:t>aidr.qcri.org</a:t>
            </a:r>
            <a:endParaRPr lang="en-US" sz="2000" b="1" dirty="0"/>
          </a:p>
        </p:txBody>
      </p:sp>
      <p:grpSp>
        <p:nvGrpSpPr>
          <p:cNvPr id="40" name="Group 39"/>
          <p:cNvGrpSpPr/>
          <p:nvPr/>
        </p:nvGrpSpPr>
        <p:grpSpPr>
          <a:xfrm>
            <a:off x="147017" y="1890845"/>
            <a:ext cx="2003516" cy="1405461"/>
            <a:chOff x="147017" y="1890845"/>
            <a:chExt cx="2003516" cy="1405461"/>
          </a:xfrm>
        </p:grpSpPr>
        <p:pic>
          <p:nvPicPr>
            <p:cNvPr id="35" name="Picture 34" descr="toggle-useadjustable-tablesit-standmodel.jpg"/>
            <p:cNvPicPr>
              <a:picLocks noChangeAspect="1"/>
            </p:cNvPicPr>
            <p:nvPr/>
          </p:nvPicPr>
          <p:blipFill rotWithShape="1">
            <a:blip r:embed="rId5" cstate="print">
              <a:biLevel thresh="75000"/>
              <a:extLst>
                <a:ext uri="{28A0092B-C50C-407E-A947-70E740481C1C}">
                  <a14:useLocalDpi xmlns:a14="http://schemas.microsoft.com/office/drawing/2010/main"/>
                </a:ext>
              </a:extLst>
            </a:blip>
            <a:srcRect/>
            <a:stretch/>
          </p:blipFill>
          <p:spPr>
            <a:xfrm>
              <a:off x="147017" y="2400009"/>
              <a:ext cx="1106883" cy="896297"/>
            </a:xfrm>
            <a:prstGeom prst="rect">
              <a:avLst/>
            </a:prstGeom>
            <a:ln>
              <a:noFill/>
            </a:ln>
            <a:effectLst>
              <a:softEdge rad="112500"/>
            </a:effectLst>
          </p:spPr>
        </p:pic>
        <p:sp>
          <p:nvSpPr>
            <p:cNvPr id="36" name="TextBox 35"/>
            <p:cNvSpPr txBox="1"/>
            <p:nvPr/>
          </p:nvSpPr>
          <p:spPr>
            <a:xfrm>
              <a:off x="198600" y="1890845"/>
              <a:ext cx="1951933" cy="646331"/>
            </a:xfrm>
            <a:prstGeom prst="rect">
              <a:avLst/>
            </a:prstGeom>
            <a:noFill/>
          </p:spPr>
          <p:txBody>
            <a:bodyPr wrap="square" rtlCol="0">
              <a:spAutoFit/>
            </a:bodyPr>
            <a:lstStyle/>
            <a:p>
              <a:r>
                <a:rPr lang="en-US" b="1" dirty="0">
                  <a:solidFill>
                    <a:srgbClr val="0000FF"/>
                  </a:solidFill>
                </a:rPr>
                <a:t>Expert/User/Crisis Manager</a:t>
              </a:r>
            </a:p>
          </p:txBody>
        </p:sp>
      </p:grpSp>
      <p:sp>
        <p:nvSpPr>
          <p:cNvPr id="19" name="TextBox 18"/>
          <p:cNvSpPr txBox="1"/>
          <p:nvPr/>
        </p:nvSpPr>
        <p:spPr>
          <a:xfrm>
            <a:off x="7226777" y="1593663"/>
            <a:ext cx="1460023" cy="584776"/>
          </a:xfrm>
          <a:prstGeom prst="rect">
            <a:avLst/>
          </a:prstGeom>
          <a:noFill/>
        </p:spPr>
        <p:txBody>
          <a:bodyPr wrap="square" rtlCol="0">
            <a:spAutoFit/>
          </a:bodyPr>
          <a:lstStyle/>
          <a:p>
            <a:r>
              <a:rPr lang="en-US" sz="1600" dirty="0"/>
              <a:t>(Crowd Volunteers)</a:t>
            </a:r>
          </a:p>
        </p:txBody>
      </p:sp>
      <p:pic>
        <p:nvPicPr>
          <p:cNvPr id="20" name="Picture 19" descr="depositphotos_183886624-stock-photo-picture-business-meeting-modern-conference.jpg">
            <a:extLst>
              <a:ext uri="{FF2B5EF4-FFF2-40B4-BE49-F238E27FC236}">
                <a16:creationId xmlns:a16="http://schemas.microsoft.com/office/drawing/2014/main" id="{80FE8806-CF2B-214B-85F7-7E4867C8609F}"/>
              </a:ext>
            </a:extLst>
          </p:cNvPr>
          <p:cNvPicPr>
            <a:picLocks noChangeAspect="1"/>
          </p:cNvPicPr>
          <p:nvPr/>
        </p:nvPicPr>
        <p:blipFill rotWithShape="1">
          <a:blip r:embed="rId6">
            <a:extLst>
              <a:ext uri="{28A0092B-C50C-407E-A947-70E740481C1C}">
                <a14:useLocalDpi xmlns:a14="http://schemas.microsoft.com/office/drawing/2010/main" val="0"/>
              </a:ext>
            </a:extLst>
          </a:blip>
          <a:srcRect t="10073" r="11572" b="27012"/>
          <a:stretch/>
        </p:blipFill>
        <p:spPr>
          <a:xfrm>
            <a:off x="6807200" y="5649208"/>
            <a:ext cx="2336800" cy="1212639"/>
          </a:xfrm>
          <a:prstGeom prst="rect">
            <a:avLst/>
          </a:prstGeom>
        </p:spPr>
      </p:pic>
      <p:cxnSp>
        <p:nvCxnSpPr>
          <p:cNvPr id="25" name="Straight Arrow Connector 24">
            <a:extLst>
              <a:ext uri="{FF2B5EF4-FFF2-40B4-BE49-F238E27FC236}">
                <a16:creationId xmlns:a16="http://schemas.microsoft.com/office/drawing/2014/main" id="{621B241B-A5D2-5749-A492-4D21FC184CF1}"/>
              </a:ext>
            </a:extLst>
          </p:cNvPr>
          <p:cNvCxnSpPr>
            <a:cxnSpLocks/>
          </p:cNvCxnSpPr>
          <p:nvPr/>
        </p:nvCxnSpPr>
        <p:spPr>
          <a:xfrm>
            <a:off x="8114188" y="5013699"/>
            <a:ext cx="0" cy="646871"/>
          </a:xfrm>
          <a:prstGeom prst="straightConnector1">
            <a:avLst/>
          </a:prstGeom>
          <a:ln w="57150" cmpd="sng">
            <a:solidFill>
              <a:srgbClr val="800000"/>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9F3AD1E2-0CC7-F343-B88A-13C8AB7D715D}"/>
              </a:ext>
            </a:extLst>
          </p:cNvPr>
          <p:cNvSpPr txBox="1"/>
          <p:nvPr/>
        </p:nvSpPr>
        <p:spPr>
          <a:xfrm>
            <a:off x="6618517" y="5031286"/>
            <a:ext cx="1444900" cy="523220"/>
          </a:xfrm>
          <a:prstGeom prst="rect">
            <a:avLst/>
          </a:prstGeom>
          <a:noFill/>
        </p:spPr>
        <p:txBody>
          <a:bodyPr wrap="square" rtlCol="0">
            <a:spAutoFit/>
          </a:bodyPr>
          <a:lstStyle/>
          <a:p>
            <a:pPr algn="ctr"/>
            <a:r>
              <a:rPr lang="en-US" sz="1400" b="1" dirty="0">
                <a:solidFill>
                  <a:srgbClr val="0000FF"/>
                </a:solidFill>
              </a:rPr>
              <a:t>Facilitates decision makers</a:t>
            </a:r>
          </a:p>
        </p:txBody>
      </p:sp>
      <p:pic>
        <p:nvPicPr>
          <p:cNvPr id="27" name="Picture 26">
            <a:extLst>
              <a:ext uri="{FF2B5EF4-FFF2-40B4-BE49-F238E27FC236}">
                <a16:creationId xmlns:a16="http://schemas.microsoft.com/office/drawing/2014/main" id="{D6318972-B598-5841-ABB2-945C721A07F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43990" y="5063543"/>
            <a:ext cx="679811" cy="300237"/>
          </a:xfrm>
          <a:prstGeom prst="rect">
            <a:avLst/>
          </a:prstGeom>
        </p:spPr>
      </p:pic>
      <p:grpSp>
        <p:nvGrpSpPr>
          <p:cNvPr id="34" name="Group 33">
            <a:extLst>
              <a:ext uri="{FF2B5EF4-FFF2-40B4-BE49-F238E27FC236}">
                <a16:creationId xmlns:a16="http://schemas.microsoft.com/office/drawing/2014/main" id="{100AB2F4-6A91-2548-A3BB-C916AB72E41B}"/>
              </a:ext>
            </a:extLst>
          </p:cNvPr>
          <p:cNvGrpSpPr>
            <a:grpSpLocks noChangeAspect="1"/>
          </p:cNvGrpSpPr>
          <p:nvPr/>
        </p:nvGrpSpPr>
        <p:grpSpPr>
          <a:xfrm>
            <a:off x="1751153" y="4900000"/>
            <a:ext cx="2856766" cy="1980000"/>
            <a:chOff x="1751152" y="4584700"/>
            <a:chExt cx="2988670" cy="2192482"/>
          </a:xfrm>
        </p:grpSpPr>
        <p:grpSp>
          <p:nvGrpSpPr>
            <p:cNvPr id="37" name="Group 36">
              <a:extLst>
                <a:ext uri="{FF2B5EF4-FFF2-40B4-BE49-F238E27FC236}">
                  <a16:creationId xmlns:a16="http://schemas.microsoft.com/office/drawing/2014/main" id="{EDD4079D-2770-414D-9EB4-BB56EE738732}"/>
                </a:ext>
              </a:extLst>
            </p:cNvPr>
            <p:cNvGrpSpPr/>
            <p:nvPr/>
          </p:nvGrpSpPr>
          <p:grpSpPr>
            <a:xfrm>
              <a:off x="2276022" y="5567270"/>
              <a:ext cx="1876878" cy="1209912"/>
              <a:chOff x="2276022" y="5503770"/>
              <a:chExt cx="1876878" cy="1209912"/>
            </a:xfrm>
          </p:grpSpPr>
          <p:pic>
            <p:nvPicPr>
              <p:cNvPr id="46" name="Picture 45" descr="maria_912425002649231360_0_informative.jpg">
                <a:extLst>
                  <a:ext uri="{FF2B5EF4-FFF2-40B4-BE49-F238E27FC236}">
                    <a16:creationId xmlns:a16="http://schemas.microsoft.com/office/drawing/2014/main" id="{49A832C3-BB60-7746-8EC5-1D0ED87D633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76022" y="5503770"/>
                <a:ext cx="914400" cy="581891"/>
              </a:xfrm>
              <a:prstGeom prst="rect">
                <a:avLst/>
              </a:prstGeom>
            </p:spPr>
          </p:pic>
          <p:pic>
            <p:nvPicPr>
              <p:cNvPr id="47" name="Picture 46" descr="maria_913882112339566592_0_severe_damage.jpg">
                <a:extLst>
                  <a:ext uri="{FF2B5EF4-FFF2-40B4-BE49-F238E27FC236}">
                    <a16:creationId xmlns:a16="http://schemas.microsoft.com/office/drawing/2014/main" id="{A85B1BD4-1D82-CF4A-B808-3E063483CEE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76022" y="6131791"/>
                <a:ext cx="914400" cy="581891"/>
              </a:xfrm>
              <a:prstGeom prst="rect">
                <a:avLst/>
              </a:prstGeom>
            </p:spPr>
          </p:pic>
          <p:pic>
            <p:nvPicPr>
              <p:cNvPr id="48" name="Picture 47" descr="maria_921804121476419584_0_rescue_volunteering_or_donation_effort.jpg">
                <a:extLst>
                  <a:ext uri="{FF2B5EF4-FFF2-40B4-BE49-F238E27FC236}">
                    <a16:creationId xmlns:a16="http://schemas.microsoft.com/office/drawing/2014/main" id="{984C13C7-F614-9041-93EE-0C1E03A1F0E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238500" y="5503770"/>
                <a:ext cx="914400" cy="581891"/>
              </a:xfrm>
              <a:prstGeom prst="rect">
                <a:avLst/>
              </a:prstGeom>
            </p:spPr>
          </p:pic>
          <p:pic>
            <p:nvPicPr>
              <p:cNvPr id="49" name="Picture 48" descr="mexico_911622599452409856_0_severe_damage.jpg">
                <a:extLst>
                  <a:ext uri="{FF2B5EF4-FFF2-40B4-BE49-F238E27FC236}">
                    <a16:creationId xmlns:a16="http://schemas.microsoft.com/office/drawing/2014/main" id="{96D93631-6F01-E845-9916-7915472D1A9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38500" y="6131791"/>
                <a:ext cx="914400" cy="581891"/>
              </a:xfrm>
              <a:prstGeom prst="rect">
                <a:avLst/>
              </a:prstGeom>
            </p:spPr>
          </p:pic>
        </p:grpSp>
        <p:pic>
          <p:nvPicPr>
            <p:cNvPr id="42" name="Picture 41" descr="Screen Shot 2018-06-10 at 11.56.25.png">
              <a:extLst>
                <a:ext uri="{FF2B5EF4-FFF2-40B4-BE49-F238E27FC236}">
                  <a16:creationId xmlns:a16="http://schemas.microsoft.com/office/drawing/2014/main" id="{7525D6FA-29D9-4644-9DC5-121909556E4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84740" y="4584700"/>
              <a:ext cx="2555082" cy="469900"/>
            </a:xfrm>
            <a:prstGeom prst="rect">
              <a:avLst/>
            </a:prstGeom>
          </p:spPr>
        </p:pic>
        <p:pic>
          <p:nvPicPr>
            <p:cNvPr id="43" name="Picture 42" descr="Screen Shot 2018-06-10 at 11.56.47.png">
              <a:extLst>
                <a:ext uri="{FF2B5EF4-FFF2-40B4-BE49-F238E27FC236}">
                  <a16:creationId xmlns:a16="http://schemas.microsoft.com/office/drawing/2014/main" id="{5A660D56-5628-C944-B7BF-45768AA2B65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191356" y="5040981"/>
              <a:ext cx="2548466" cy="480848"/>
            </a:xfrm>
            <a:prstGeom prst="rect">
              <a:avLst/>
            </a:prstGeom>
          </p:spPr>
        </p:pic>
        <p:sp>
          <p:nvSpPr>
            <p:cNvPr id="44" name="TextBox 43">
              <a:extLst>
                <a:ext uri="{FF2B5EF4-FFF2-40B4-BE49-F238E27FC236}">
                  <a16:creationId xmlns:a16="http://schemas.microsoft.com/office/drawing/2014/main" id="{DB9204A2-9937-AC42-98CC-891F4FCC70EF}"/>
                </a:ext>
              </a:extLst>
            </p:cNvPr>
            <p:cNvSpPr txBox="1"/>
            <p:nvPr/>
          </p:nvSpPr>
          <p:spPr>
            <a:xfrm rot="16200000">
              <a:off x="1635195" y="4864100"/>
              <a:ext cx="601246" cy="369332"/>
            </a:xfrm>
            <a:prstGeom prst="rect">
              <a:avLst/>
            </a:prstGeom>
            <a:noFill/>
          </p:spPr>
          <p:txBody>
            <a:bodyPr wrap="none" rtlCol="0">
              <a:spAutoFit/>
            </a:bodyPr>
            <a:lstStyle/>
            <a:p>
              <a:r>
                <a:rPr lang="en-US" b="1" dirty="0"/>
                <a:t>Text</a:t>
              </a:r>
            </a:p>
          </p:txBody>
        </p:sp>
        <p:sp>
          <p:nvSpPr>
            <p:cNvPr id="45" name="TextBox 44">
              <a:extLst>
                <a:ext uri="{FF2B5EF4-FFF2-40B4-BE49-F238E27FC236}">
                  <a16:creationId xmlns:a16="http://schemas.microsoft.com/office/drawing/2014/main" id="{DCA7965E-15CC-3641-A413-3A554F000E75}"/>
                </a:ext>
              </a:extLst>
            </p:cNvPr>
            <p:cNvSpPr txBox="1"/>
            <p:nvPr/>
          </p:nvSpPr>
          <p:spPr>
            <a:xfrm rot="16200000">
              <a:off x="1548532" y="5710002"/>
              <a:ext cx="774571" cy="369332"/>
            </a:xfrm>
            <a:prstGeom prst="rect">
              <a:avLst/>
            </a:prstGeom>
            <a:noFill/>
          </p:spPr>
          <p:txBody>
            <a:bodyPr wrap="none" rtlCol="0">
              <a:spAutoFit/>
            </a:bodyPr>
            <a:lstStyle/>
            <a:p>
              <a:r>
                <a:rPr lang="en-US" b="1" dirty="0"/>
                <a:t>Image</a:t>
              </a:r>
            </a:p>
          </p:txBody>
        </p:sp>
      </p:grpSp>
      <p:sp>
        <p:nvSpPr>
          <p:cNvPr id="3" name="Rectangle 2">
            <a:extLst>
              <a:ext uri="{FF2B5EF4-FFF2-40B4-BE49-F238E27FC236}">
                <a16:creationId xmlns:a16="http://schemas.microsoft.com/office/drawing/2014/main" id="{90C8F725-1EF3-FB4A-AFD6-E127BCA058A4}"/>
              </a:ext>
            </a:extLst>
          </p:cNvPr>
          <p:cNvSpPr/>
          <p:nvPr/>
        </p:nvSpPr>
        <p:spPr>
          <a:xfrm>
            <a:off x="-1" y="3046337"/>
            <a:ext cx="9120529" cy="3828954"/>
          </a:xfrm>
          <a:prstGeom prst="rect">
            <a:avLst/>
          </a:prstGeom>
          <a:solidFill>
            <a:schemeClr val="bg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BD55E87-9C2E-5741-8980-B31A11904C0C}"/>
              </a:ext>
            </a:extLst>
          </p:cNvPr>
          <p:cNvSpPr/>
          <p:nvPr/>
        </p:nvSpPr>
        <p:spPr>
          <a:xfrm>
            <a:off x="-10580" y="1607051"/>
            <a:ext cx="3995312" cy="3519410"/>
          </a:xfrm>
          <a:prstGeom prst="rect">
            <a:avLst/>
          </a:prstGeom>
          <a:solidFill>
            <a:schemeClr val="bg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4ABBC40-CE4E-8A48-97E5-311996F8BA0C}"/>
              </a:ext>
            </a:extLst>
          </p:cNvPr>
          <p:cNvSpPr txBox="1"/>
          <p:nvPr/>
        </p:nvSpPr>
        <p:spPr>
          <a:xfrm>
            <a:off x="1114097" y="3587657"/>
            <a:ext cx="7378262" cy="1569660"/>
          </a:xfrm>
          <a:prstGeom prst="rect">
            <a:avLst/>
          </a:prstGeom>
          <a:solidFill>
            <a:schemeClr val="bg1"/>
          </a:solidFill>
        </p:spPr>
        <p:txBody>
          <a:bodyPr wrap="square" rtlCol="0">
            <a:spAutoFit/>
          </a:bodyPr>
          <a:lstStyle/>
          <a:p>
            <a:pPr marL="342900" indent="-342900">
              <a:buFont typeface="Arial" panose="020B0604020202020204" pitchFamily="34" charset="0"/>
              <a:buChar char="•"/>
            </a:pPr>
            <a:r>
              <a:rPr lang="en-US" sz="2400" b="1" dirty="0">
                <a:solidFill>
                  <a:srgbClr val="0000FF"/>
                </a:solidFill>
              </a:rPr>
              <a:t>Small amount of label data and large amount of unlabeled data at the beginning of the event</a:t>
            </a:r>
          </a:p>
          <a:p>
            <a:pPr marL="342900" indent="-342900">
              <a:buFont typeface="Arial" panose="020B0604020202020204" pitchFamily="34" charset="0"/>
              <a:buChar char="•"/>
            </a:pPr>
            <a:r>
              <a:rPr lang="en-US" sz="2400" b="1" dirty="0">
                <a:solidFill>
                  <a:srgbClr val="0000FF"/>
                </a:solidFill>
              </a:rPr>
              <a:t>Can we use labeled data from the past event? What about domain shift?</a:t>
            </a:r>
          </a:p>
        </p:txBody>
      </p:sp>
      <p:sp>
        <p:nvSpPr>
          <p:cNvPr id="39" name="Rectangle 38"/>
          <p:cNvSpPr/>
          <p:nvPr/>
        </p:nvSpPr>
        <p:spPr>
          <a:xfrm>
            <a:off x="4521199" y="1556870"/>
            <a:ext cx="4199467" cy="1593772"/>
          </a:xfrm>
          <a:prstGeom prst="rect">
            <a:avLst/>
          </a:prstGeom>
          <a:noFill/>
          <a:ln w="57150" cmpd="sng">
            <a:solidFill>
              <a:srgbClr val="0000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8467111"/>
      </p:ext>
    </p:extLst>
  </p:cSld>
  <p:clrMapOvr>
    <a:masterClrMapping/>
  </p:clrMapOvr>
  <mc:AlternateContent xmlns:mc="http://schemas.openxmlformats.org/markup-compatibility/2006" xmlns:p14="http://schemas.microsoft.com/office/powerpoint/2010/main">
    <mc:Choice Requires="p14">
      <p:transition spd="slow" p14:dur="2000" advTm="21491"/>
    </mc:Choice>
    <mc:Fallback xmlns="">
      <p:transition xmlns:p14="http://schemas.microsoft.com/office/powerpoint/2010/main" spd="slow" advTm="2149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45153-CD39-C348-9A75-39B9C1C7702C}"/>
              </a:ext>
            </a:extLst>
          </p:cNvPr>
          <p:cNvSpPr>
            <a:spLocks noGrp="1"/>
          </p:cNvSpPr>
          <p:nvPr>
            <p:ph type="title"/>
          </p:nvPr>
        </p:nvSpPr>
        <p:spPr>
          <a:xfrm>
            <a:off x="457200" y="19145"/>
            <a:ext cx="8229600" cy="1143000"/>
          </a:xfrm>
        </p:spPr>
        <p:txBody>
          <a:bodyPr/>
          <a:lstStyle/>
          <a:p>
            <a:r>
              <a:rPr lang="en-US" b="1" dirty="0"/>
              <a:t>Our Solutions/Contributions</a:t>
            </a:r>
          </a:p>
        </p:txBody>
      </p:sp>
      <p:sp>
        <p:nvSpPr>
          <p:cNvPr id="3" name="Content Placeholder 2">
            <a:extLst>
              <a:ext uri="{FF2B5EF4-FFF2-40B4-BE49-F238E27FC236}">
                <a16:creationId xmlns:a16="http://schemas.microsoft.com/office/drawing/2014/main" id="{7B79A383-77FD-D247-BEAA-5C57632539B7}"/>
              </a:ext>
            </a:extLst>
          </p:cNvPr>
          <p:cNvSpPr>
            <a:spLocks noGrp="1"/>
          </p:cNvSpPr>
          <p:nvPr>
            <p:ph idx="1"/>
          </p:nvPr>
        </p:nvSpPr>
        <p:spPr/>
        <p:txBody>
          <a:bodyPr/>
          <a:lstStyle/>
          <a:p>
            <a:r>
              <a:rPr lang="en-US" dirty="0"/>
              <a:t>How to use large amount of unlabeled data and small amount of labeled data from the same event?</a:t>
            </a:r>
          </a:p>
          <a:p>
            <a:pPr lvl="1">
              <a:buFont typeface="Symbol" pitchFamily="2" charset="2"/>
              <a:buChar char="Þ"/>
            </a:pPr>
            <a:r>
              <a:rPr lang="en-US" dirty="0"/>
              <a:t> Graph-based semi-supervised </a:t>
            </a:r>
          </a:p>
          <a:p>
            <a:pPr marL="457200" lvl="1" indent="0">
              <a:buNone/>
            </a:pPr>
            <a:r>
              <a:rPr lang="en-US" dirty="0"/>
              <a:t> </a:t>
            </a:r>
          </a:p>
          <a:p>
            <a:pPr marL="457200" lvl="1" indent="0">
              <a:buNone/>
            </a:pPr>
            <a:endParaRPr lang="en-US" dirty="0"/>
          </a:p>
        </p:txBody>
      </p:sp>
    </p:spTree>
    <p:extLst>
      <p:ext uri="{BB962C8B-B14F-4D97-AF65-F5344CB8AC3E}">
        <p14:creationId xmlns:p14="http://schemas.microsoft.com/office/powerpoint/2010/main" val="3980082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45153-CD39-C348-9A75-39B9C1C7702C}"/>
              </a:ext>
            </a:extLst>
          </p:cNvPr>
          <p:cNvSpPr>
            <a:spLocks noGrp="1"/>
          </p:cNvSpPr>
          <p:nvPr>
            <p:ph type="title"/>
          </p:nvPr>
        </p:nvSpPr>
        <p:spPr>
          <a:xfrm>
            <a:off x="457200" y="19145"/>
            <a:ext cx="8229600" cy="1143000"/>
          </a:xfrm>
        </p:spPr>
        <p:txBody>
          <a:bodyPr/>
          <a:lstStyle/>
          <a:p>
            <a:r>
              <a:rPr lang="en-US" b="1" dirty="0"/>
              <a:t>Our Solutions/Contributions</a:t>
            </a:r>
          </a:p>
        </p:txBody>
      </p:sp>
      <p:sp>
        <p:nvSpPr>
          <p:cNvPr id="3" name="Content Placeholder 2">
            <a:extLst>
              <a:ext uri="{FF2B5EF4-FFF2-40B4-BE49-F238E27FC236}">
                <a16:creationId xmlns:a16="http://schemas.microsoft.com/office/drawing/2014/main" id="{7B79A383-77FD-D247-BEAA-5C57632539B7}"/>
              </a:ext>
            </a:extLst>
          </p:cNvPr>
          <p:cNvSpPr>
            <a:spLocks noGrp="1"/>
          </p:cNvSpPr>
          <p:nvPr>
            <p:ph idx="1"/>
          </p:nvPr>
        </p:nvSpPr>
        <p:spPr/>
        <p:txBody>
          <a:bodyPr/>
          <a:lstStyle/>
          <a:p>
            <a:r>
              <a:rPr lang="en-US" dirty="0"/>
              <a:t>How to use large amount of unlabeled data and small amount of labeled data from the same event?</a:t>
            </a:r>
          </a:p>
          <a:p>
            <a:pPr lvl="1">
              <a:buFont typeface="Symbol" pitchFamily="2" charset="2"/>
              <a:buChar char="Þ"/>
            </a:pPr>
            <a:r>
              <a:rPr lang="en-US" dirty="0"/>
              <a:t> Graph-based semi-supervised </a:t>
            </a:r>
          </a:p>
          <a:p>
            <a:pPr marL="457200" lvl="1" indent="0">
              <a:buNone/>
            </a:pPr>
            <a:r>
              <a:rPr lang="en-US" dirty="0"/>
              <a:t> </a:t>
            </a:r>
          </a:p>
          <a:p>
            <a:r>
              <a:rPr lang="en-US" dirty="0"/>
              <a:t>How to transfer knowledge from the past events</a:t>
            </a:r>
          </a:p>
          <a:p>
            <a:pPr marL="457200" lvl="1" indent="0">
              <a:buNone/>
            </a:pPr>
            <a:r>
              <a:rPr lang="en-US" dirty="0"/>
              <a:t>=&gt; Adversarial domain adaptions</a:t>
            </a:r>
          </a:p>
          <a:p>
            <a:pPr marL="457200" lvl="1" indent="0">
              <a:buNone/>
            </a:pPr>
            <a:endParaRPr lang="en-US" dirty="0"/>
          </a:p>
        </p:txBody>
      </p:sp>
    </p:spTree>
    <p:extLst>
      <p:ext uri="{BB962C8B-B14F-4D97-AF65-F5344CB8AC3E}">
        <p14:creationId xmlns:p14="http://schemas.microsoft.com/office/powerpoint/2010/main" val="3272396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7947" y="18643"/>
            <a:ext cx="8229600" cy="1011074"/>
          </a:xfrm>
        </p:spPr>
        <p:txBody>
          <a:bodyPr>
            <a:noAutofit/>
          </a:bodyPr>
          <a:lstStyle/>
          <a:p>
            <a:pPr algn="ctr"/>
            <a:r>
              <a:rPr lang="en-US" sz="3600" b="1" dirty="0"/>
              <a:t>Domain Adaptation with Adversarial Training and Graph Embeddings</a:t>
            </a:r>
          </a:p>
        </p:txBody>
      </p:sp>
      <p:grpSp>
        <p:nvGrpSpPr>
          <p:cNvPr id="7" name="Group 6"/>
          <p:cNvGrpSpPr/>
          <p:nvPr/>
        </p:nvGrpSpPr>
        <p:grpSpPr>
          <a:xfrm>
            <a:off x="1131592" y="1414929"/>
            <a:ext cx="7238016" cy="4756550"/>
            <a:chOff x="457200" y="2009014"/>
            <a:chExt cx="7238016" cy="4756550"/>
          </a:xfrm>
        </p:grpSpPr>
        <p:sp>
          <p:nvSpPr>
            <p:cNvPr id="8" name="Freeform 7"/>
            <p:cNvSpPr/>
            <p:nvPr/>
          </p:nvSpPr>
          <p:spPr>
            <a:xfrm>
              <a:off x="4229100" y="5626100"/>
              <a:ext cx="2540000" cy="560011"/>
            </a:xfrm>
            <a:custGeom>
              <a:avLst/>
              <a:gdLst>
                <a:gd name="connsiteX0" fmla="*/ 2540000 w 2540000"/>
                <a:gd name="connsiteY0" fmla="*/ 0 h 560011"/>
                <a:gd name="connsiteX1" fmla="*/ 2425700 w 2540000"/>
                <a:gd name="connsiteY1" fmla="*/ 273050 h 560011"/>
                <a:gd name="connsiteX2" fmla="*/ 2273300 w 2540000"/>
                <a:gd name="connsiteY2" fmla="*/ 488950 h 560011"/>
                <a:gd name="connsiteX3" fmla="*/ 2076450 w 2540000"/>
                <a:gd name="connsiteY3" fmla="*/ 533400 h 560011"/>
                <a:gd name="connsiteX4" fmla="*/ 1104900 w 2540000"/>
                <a:gd name="connsiteY4" fmla="*/ 558800 h 560011"/>
                <a:gd name="connsiteX5" fmla="*/ 482600 w 2540000"/>
                <a:gd name="connsiteY5" fmla="*/ 495300 h 560011"/>
                <a:gd name="connsiteX6" fmla="*/ 0 w 2540000"/>
                <a:gd name="connsiteY6" fmla="*/ 165100 h 560011"/>
                <a:gd name="connsiteX7" fmla="*/ 0 w 2540000"/>
                <a:gd name="connsiteY7" fmla="*/ 165100 h 560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0000" h="560011">
                  <a:moveTo>
                    <a:pt x="2540000" y="0"/>
                  </a:moveTo>
                  <a:cubicBezTo>
                    <a:pt x="2505075" y="95779"/>
                    <a:pt x="2470150" y="191558"/>
                    <a:pt x="2425700" y="273050"/>
                  </a:cubicBezTo>
                  <a:cubicBezTo>
                    <a:pt x="2381250" y="354542"/>
                    <a:pt x="2331508" y="445558"/>
                    <a:pt x="2273300" y="488950"/>
                  </a:cubicBezTo>
                  <a:cubicBezTo>
                    <a:pt x="2215092" y="532342"/>
                    <a:pt x="2271183" y="521758"/>
                    <a:pt x="2076450" y="533400"/>
                  </a:cubicBezTo>
                  <a:cubicBezTo>
                    <a:pt x="1881717" y="545042"/>
                    <a:pt x="1370542" y="565150"/>
                    <a:pt x="1104900" y="558800"/>
                  </a:cubicBezTo>
                  <a:cubicBezTo>
                    <a:pt x="839258" y="552450"/>
                    <a:pt x="666750" y="560917"/>
                    <a:pt x="482600" y="495300"/>
                  </a:cubicBezTo>
                  <a:cubicBezTo>
                    <a:pt x="298450" y="429683"/>
                    <a:pt x="0" y="165100"/>
                    <a:pt x="0" y="165100"/>
                  </a:cubicBezTo>
                  <a:lnTo>
                    <a:pt x="0" y="165100"/>
                  </a:lnTo>
                </a:path>
              </a:pathLst>
            </a:cu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Freeform 8"/>
            <p:cNvSpPr/>
            <p:nvPr/>
          </p:nvSpPr>
          <p:spPr>
            <a:xfrm>
              <a:off x="1471877" y="5731212"/>
              <a:ext cx="2683475" cy="372411"/>
            </a:xfrm>
            <a:custGeom>
              <a:avLst/>
              <a:gdLst>
                <a:gd name="connsiteX0" fmla="*/ 2724337 w 2731667"/>
                <a:gd name="connsiteY0" fmla="*/ 0 h 400197"/>
                <a:gd name="connsiteX1" fmla="*/ 2444937 w 2731667"/>
                <a:gd name="connsiteY1" fmla="*/ 361950 h 400197"/>
                <a:gd name="connsiteX2" fmla="*/ 851087 w 2731667"/>
                <a:gd name="connsiteY2" fmla="*/ 387350 h 400197"/>
                <a:gd name="connsiteX3" fmla="*/ 470087 w 2731667"/>
                <a:gd name="connsiteY3" fmla="*/ 342900 h 400197"/>
                <a:gd name="connsiteX4" fmla="*/ 44637 w 2731667"/>
                <a:gd name="connsiteY4" fmla="*/ 88900 h 400197"/>
                <a:gd name="connsiteX5" fmla="*/ 12887 w 2731667"/>
                <a:gd name="connsiteY5" fmla="*/ 63500 h 400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31667" h="400197">
                  <a:moveTo>
                    <a:pt x="2724337" y="0"/>
                  </a:moveTo>
                  <a:cubicBezTo>
                    <a:pt x="2740741" y="148696"/>
                    <a:pt x="2757145" y="297392"/>
                    <a:pt x="2444937" y="361950"/>
                  </a:cubicBezTo>
                  <a:cubicBezTo>
                    <a:pt x="2132729" y="426508"/>
                    <a:pt x="1180229" y="390525"/>
                    <a:pt x="851087" y="387350"/>
                  </a:cubicBezTo>
                  <a:cubicBezTo>
                    <a:pt x="521945" y="384175"/>
                    <a:pt x="604495" y="392642"/>
                    <a:pt x="470087" y="342900"/>
                  </a:cubicBezTo>
                  <a:cubicBezTo>
                    <a:pt x="335679" y="293158"/>
                    <a:pt x="120837" y="135467"/>
                    <a:pt x="44637" y="88900"/>
                  </a:cubicBezTo>
                  <a:cubicBezTo>
                    <a:pt x="-31563" y="42333"/>
                    <a:pt x="12887" y="63500"/>
                    <a:pt x="12887" y="63500"/>
                  </a:cubicBezTo>
                </a:path>
              </a:pathLst>
            </a:cu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ectangle 9"/>
            <p:cNvSpPr/>
            <p:nvPr/>
          </p:nvSpPr>
          <p:spPr>
            <a:xfrm>
              <a:off x="4641363" y="4990155"/>
              <a:ext cx="1929717" cy="918451"/>
            </a:xfrm>
            <a:prstGeom prst="rect">
              <a:avLst/>
            </a:prstGeom>
            <a:solidFill>
              <a:srgbClr val="800000">
                <a:alpha val="43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4641363" y="3590440"/>
              <a:ext cx="1929717" cy="1274149"/>
            </a:xfrm>
            <a:prstGeom prst="rect">
              <a:avLst/>
            </a:prstGeom>
            <a:solidFill>
              <a:srgbClr val="0000FF">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4641363" y="2712552"/>
              <a:ext cx="1929717" cy="825918"/>
            </a:xfrm>
            <a:prstGeom prst="rect">
              <a:avLst/>
            </a:prstGeom>
            <a:solidFill>
              <a:schemeClr val="accent6">
                <a:lumMod val="75000"/>
                <a:alpha val="1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457200" y="2243963"/>
              <a:ext cx="3856566" cy="4059639"/>
            </a:xfrm>
            <a:prstGeom prst="rect">
              <a:avLst/>
            </a:prstGeom>
            <a:gradFill flip="none" rotWithShape="1">
              <a:gsLst>
                <a:gs pos="0">
                  <a:schemeClr val="accent1">
                    <a:tint val="100000"/>
                    <a:shade val="100000"/>
                    <a:satMod val="130000"/>
                    <a:alpha val="47000"/>
                  </a:schemeClr>
                </a:gs>
                <a:gs pos="100000">
                  <a:schemeClr val="accent1">
                    <a:tint val="50000"/>
                    <a:shade val="100000"/>
                    <a:satMod val="350000"/>
                    <a:alpha val="47000"/>
                  </a:schemeClr>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Rectangle 13"/>
            <p:cNvSpPr/>
            <p:nvPr/>
          </p:nvSpPr>
          <p:spPr>
            <a:xfrm>
              <a:off x="1114781" y="2406450"/>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sp>
          <p:nvSpPr>
            <p:cNvPr id="15" name="Rectangle 14"/>
            <p:cNvSpPr/>
            <p:nvPr/>
          </p:nvSpPr>
          <p:spPr>
            <a:xfrm>
              <a:off x="1114781" y="309611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16" name="Object 15"/>
            <p:cNvGraphicFramePr>
              <a:graphicFrameLocks noChangeAspect="1"/>
            </p:cNvGraphicFramePr>
            <p:nvPr>
              <p:extLst/>
            </p:nvPr>
          </p:nvGraphicFramePr>
          <p:xfrm>
            <a:off x="1148649" y="2510609"/>
            <a:ext cx="236056" cy="430387"/>
          </p:xfrm>
          <a:graphic>
            <a:graphicData uri="http://schemas.openxmlformats.org/presentationml/2006/ole">
              <mc:AlternateContent xmlns:mc="http://schemas.openxmlformats.org/markup-compatibility/2006">
                <mc:Choice xmlns:v="urn:schemas-microsoft-com:vml" Requires="v">
                  <p:oleObj spid="_x0000_s51407" name="Equation" r:id="rId4" imgW="76200" imgH="165100" progId="Equation.DSMT4">
                    <p:embed/>
                  </p:oleObj>
                </mc:Choice>
                <mc:Fallback>
                  <p:oleObj name="Equation" r:id="rId4" imgW="76200" imgH="165100" progId="Equation.DSMT4">
                    <p:embed/>
                    <p:pic>
                      <p:nvPicPr>
                        <p:cNvPr id="16" name="Object 15"/>
                        <p:cNvPicPr/>
                        <p:nvPr/>
                      </p:nvPicPr>
                      <p:blipFill>
                        <a:blip r:embed="rId5"/>
                        <a:stretch>
                          <a:fillRect/>
                        </a:stretch>
                      </p:blipFill>
                      <p:spPr>
                        <a:xfrm>
                          <a:off x="1148649" y="2510609"/>
                          <a:ext cx="236056" cy="430387"/>
                        </a:xfrm>
                        <a:prstGeom prst="rect">
                          <a:avLst/>
                        </a:prstGeom>
                      </p:spPr>
                    </p:pic>
                  </p:oleObj>
                </mc:Fallback>
              </mc:AlternateContent>
            </a:graphicData>
          </a:graphic>
        </p:graphicFrame>
        <p:graphicFrame>
          <p:nvGraphicFramePr>
            <p:cNvPr id="17" name="Object 16"/>
            <p:cNvGraphicFramePr>
              <a:graphicFrameLocks noChangeAspect="1"/>
            </p:cNvGraphicFramePr>
            <p:nvPr>
              <p:extLst/>
            </p:nvPr>
          </p:nvGraphicFramePr>
          <p:xfrm>
            <a:off x="1148649" y="3200273"/>
            <a:ext cx="236056" cy="430387"/>
          </p:xfrm>
          <a:graphic>
            <a:graphicData uri="http://schemas.openxmlformats.org/presentationml/2006/ole">
              <mc:AlternateContent xmlns:mc="http://schemas.openxmlformats.org/markup-compatibility/2006">
                <mc:Choice xmlns:v="urn:schemas-microsoft-com:vml" Requires="v">
                  <p:oleObj spid="_x0000_s51408" name="Equation" r:id="rId6" imgW="76200" imgH="165100" progId="Equation.3">
                    <p:embed/>
                  </p:oleObj>
                </mc:Choice>
                <mc:Fallback>
                  <p:oleObj name="Equation" r:id="rId6" imgW="76200" imgH="165100" progId="Equation.3">
                    <p:embed/>
                    <p:pic>
                      <p:nvPicPr>
                        <p:cNvPr id="17" name="Object 16"/>
                        <p:cNvPicPr/>
                        <p:nvPr/>
                      </p:nvPicPr>
                      <p:blipFill>
                        <a:blip r:embed="rId5"/>
                        <a:stretch>
                          <a:fillRect/>
                        </a:stretch>
                      </p:blipFill>
                      <p:spPr>
                        <a:xfrm>
                          <a:off x="1148649" y="3200273"/>
                          <a:ext cx="236056" cy="430387"/>
                        </a:xfrm>
                        <a:prstGeom prst="rect">
                          <a:avLst/>
                        </a:prstGeom>
                      </p:spPr>
                    </p:pic>
                  </p:oleObj>
                </mc:Fallback>
              </mc:AlternateContent>
            </a:graphicData>
          </a:graphic>
        </p:graphicFrame>
        <p:sp>
          <p:nvSpPr>
            <p:cNvPr id="18" name="Rectangle 17"/>
            <p:cNvSpPr/>
            <p:nvPr/>
          </p:nvSpPr>
          <p:spPr>
            <a:xfrm>
              <a:off x="1114781" y="4526141"/>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sp>
          <p:nvSpPr>
            <p:cNvPr id="19" name="Rectangle 18"/>
            <p:cNvSpPr/>
            <p:nvPr/>
          </p:nvSpPr>
          <p:spPr>
            <a:xfrm>
              <a:off x="1114781" y="5215804"/>
              <a:ext cx="299754" cy="61839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sz="1200"/>
            </a:p>
          </p:txBody>
        </p:sp>
        <p:graphicFrame>
          <p:nvGraphicFramePr>
            <p:cNvPr id="20" name="Object 19"/>
            <p:cNvGraphicFramePr>
              <a:graphicFrameLocks noChangeAspect="1"/>
            </p:cNvGraphicFramePr>
            <p:nvPr>
              <p:extLst/>
            </p:nvPr>
          </p:nvGraphicFramePr>
          <p:xfrm>
            <a:off x="1148649" y="4623268"/>
            <a:ext cx="236056" cy="430387"/>
          </p:xfrm>
          <a:graphic>
            <a:graphicData uri="http://schemas.openxmlformats.org/presentationml/2006/ole">
              <mc:AlternateContent xmlns:mc="http://schemas.openxmlformats.org/markup-compatibility/2006">
                <mc:Choice xmlns:v="urn:schemas-microsoft-com:vml" Requires="v">
                  <p:oleObj spid="_x0000_s51409" name="Equation" r:id="rId7" imgW="76200" imgH="165100" progId="Equation.3">
                    <p:embed/>
                  </p:oleObj>
                </mc:Choice>
                <mc:Fallback>
                  <p:oleObj name="Equation" r:id="rId7" imgW="76200" imgH="165100" progId="Equation.3">
                    <p:embed/>
                    <p:pic>
                      <p:nvPicPr>
                        <p:cNvPr id="20" name="Object 19"/>
                        <p:cNvPicPr/>
                        <p:nvPr/>
                      </p:nvPicPr>
                      <p:blipFill>
                        <a:blip r:embed="rId5"/>
                        <a:stretch>
                          <a:fillRect/>
                        </a:stretch>
                      </p:blipFill>
                      <p:spPr>
                        <a:xfrm>
                          <a:off x="1148649" y="4623268"/>
                          <a:ext cx="236056" cy="430387"/>
                        </a:xfrm>
                        <a:prstGeom prst="rect">
                          <a:avLst/>
                        </a:prstGeom>
                      </p:spPr>
                    </p:pic>
                  </p:oleObj>
                </mc:Fallback>
              </mc:AlternateContent>
            </a:graphicData>
          </a:graphic>
        </p:graphicFrame>
        <p:graphicFrame>
          <p:nvGraphicFramePr>
            <p:cNvPr id="21" name="Object 20"/>
            <p:cNvGraphicFramePr>
              <a:graphicFrameLocks noChangeAspect="1"/>
            </p:cNvGraphicFramePr>
            <p:nvPr>
              <p:extLst/>
            </p:nvPr>
          </p:nvGraphicFramePr>
          <p:xfrm>
            <a:off x="1148649" y="5345363"/>
            <a:ext cx="236056" cy="430387"/>
          </p:xfrm>
          <a:graphic>
            <a:graphicData uri="http://schemas.openxmlformats.org/presentationml/2006/ole">
              <mc:AlternateContent xmlns:mc="http://schemas.openxmlformats.org/markup-compatibility/2006">
                <mc:Choice xmlns:v="urn:schemas-microsoft-com:vml" Requires="v">
                  <p:oleObj spid="_x0000_s51410" name="Equation" r:id="rId8" imgW="76200" imgH="165100" progId="Equation.DSMT4">
                    <p:embed/>
                  </p:oleObj>
                </mc:Choice>
                <mc:Fallback>
                  <p:oleObj name="Equation" r:id="rId8" imgW="76200" imgH="165100" progId="Equation.DSMT4">
                    <p:embed/>
                    <p:pic>
                      <p:nvPicPr>
                        <p:cNvPr id="21" name="Object 20"/>
                        <p:cNvPicPr/>
                        <p:nvPr/>
                      </p:nvPicPr>
                      <p:blipFill>
                        <a:blip r:embed="rId5"/>
                        <a:stretch>
                          <a:fillRect/>
                        </a:stretch>
                      </p:blipFill>
                      <p:spPr>
                        <a:xfrm>
                          <a:off x="1148649" y="5345363"/>
                          <a:ext cx="236056" cy="430387"/>
                        </a:xfrm>
                        <a:prstGeom prst="rect">
                          <a:avLst/>
                        </a:prstGeom>
                      </p:spPr>
                    </p:pic>
                  </p:oleObj>
                </mc:Fallback>
              </mc:AlternateContent>
            </a:graphicData>
          </a:graphic>
        </p:graphicFrame>
        <p:sp>
          <p:nvSpPr>
            <p:cNvPr id="22" name="Rectangle 21"/>
            <p:cNvSpPr/>
            <p:nvPr/>
          </p:nvSpPr>
          <p:spPr>
            <a:xfrm>
              <a:off x="2384164" y="2815830"/>
              <a:ext cx="299754" cy="618395"/>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1200"/>
            </a:p>
          </p:txBody>
        </p:sp>
        <p:sp>
          <p:nvSpPr>
            <p:cNvPr id="23" name="Rectangle 22"/>
            <p:cNvSpPr/>
            <p:nvPr/>
          </p:nvSpPr>
          <p:spPr>
            <a:xfrm>
              <a:off x="2368526" y="3694767"/>
              <a:ext cx="299754" cy="6183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200"/>
            </a:p>
          </p:txBody>
        </p:sp>
        <p:graphicFrame>
          <p:nvGraphicFramePr>
            <p:cNvPr id="24" name="Object 23"/>
            <p:cNvGraphicFramePr>
              <a:graphicFrameLocks noChangeAspect="1"/>
            </p:cNvGraphicFramePr>
            <p:nvPr>
              <p:extLst/>
            </p:nvPr>
          </p:nvGraphicFramePr>
          <p:xfrm>
            <a:off x="2412022" y="2907289"/>
            <a:ext cx="236056" cy="430387"/>
          </p:xfrm>
          <a:graphic>
            <a:graphicData uri="http://schemas.openxmlformats.org/presentationml/2006/ole">
              <mc:AlternateContent xmlns:mc="http://schemas.openxmlformats.org/markup-compatibility/2006">
                <mc:Choice xmlns:v="urn:schemas-microsoft-com:vml" Requires="v">
                  <p:oleObj spid="_x0000_s51411" name="Equation" r:id="rId9" imgW="76200" imgH="165100" progId="Equation.3">
                    <p:embed/>
                  </p:oleObj>
                </mc:Choice>
                <mc:Fallback>
                  <p:oleObj name="Equation" r:id="rId9" imgW="76200" imgH="165100" progId="Equation.3">
                    <p:embed/>
                    <p:pic>
                      <p:nvPicPr>
                        <p:cNvPr id="24" name="Object 23"/>
                        <p:cNvPicPr/>
                        <p:nvPr/>
                      </p:nvPicPr>
                      <p:blipFill>
                        <a:blip r:embed="rId5"/>
                        <a:stretch>
                          <a:fillRect/>
                        </a:stretch>
                      </p:blipFill>
                      <p:spPr>
                        <a:xfrm>
                          <a:off x="2412022" y="2907289"/>
                          <a:ext cx="236056" cy="430387"/>
                        </a:xfrm>
                        <a:prstGeom prst="rect">
                          <a:avLst/>
                        </a:prstGeom>
                      </p:spPr>
                    </p:pic>
                  </p:oleObj>
                </mc:Fallback>
              </mc:AlternateContent>
            </a:graphicData>
          </a:graphic>
        </p:graphicFrame>
        <p:graphicFrame>
          <p:nvGraphicFramePr>
            <p:cNvPr id="25" name="Object 24"/>
            <p:cNvGraphicFramePr>
              <a:graphicFrameLocks noChangeAspect="1"/>
            </p:cNvGraphicFramePr>
            <p:nvPr>
              <p:extLst/>
            </p:nvPr>
          </p:nvGraphicFramePr>
          <p:xfrm>
            <a:off x="2422449" y="3758607"/>
            <a:ext cx="236056" cy="430387"/>
          </p:xfrm>
          <a:graphic>
            <a:graphicData uri="http://schemas.openxmlformats.org/presentationml/2006/ole">
              <mc:AlternateContent xmlns:mc="http://schemas.openxmlformats.org/markup-compatibility/2006">
                <mc:Choice xmlns:v="urn:schemas-microsoft-com:vml" Requires="v">
                  <p:oleObj spid="_x0000_s51412" name="Equation" r:id="rId10" imgW="76200" imgH="165100" progId="Equation.3">
                    <p:embed/>
                  </p:oleObj>
                </mc:Choice>
                <mc:Fallback>
                  <p:oleObj name="Equation" r:id="rId10" imgW="76200" imgH="165100" progId="Equation.3">
                    <p:embed/>
                    <p:pic>
                      <p:nvPicPr>
                        <p:cNvPr id="25" name="Object 24"/>
                        <p:cNvPicPr/>
                        <p:nvPr/>
                      </p:nvPicPr>
                      <p:blipFill>
                        <a:blip r:embed="rId5"/>
                        <a:stretch>
                          <a:fillRect/>
                        </a:stretch>
                      </p:blipFill>
                      <p:spPr>
                        <a:xfrm>
                          <a:off x="2422449" y="3758607"/>
                          <a:ext cx="236056" cy="430387"/>
                        </a:xfrm>
                        <a:prstGeom prst="rect">
                          <a:avLst/>
                        </a:prstGeom>
                      </p:spPr>
                    </p:pic>
                  </p:oleObj>
                </mc:Fallback>
              </mc:AlternateContent>
            </a:graphicData>
          </a:graphic>
        </p:graphicFrame>
        <p:sp>
          <p:nvSpPr>
            <p:cNvPr id="26" name="Rectangle 25"/>
            <p:cNvSpPr/>
            <p:nvPr/>
          </p:nvSpPr>
          <p:spPr>
            <a:xfrm>
              <a:off x="2365920" y="4968546"/>
              <a:ext cx="299754" cy="61839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a:p>
          </p:txBody>
        </p:sp>
        <p:graphicFrame>
          <p:nvGraphicFramePr>
            <p:cNvPr id="27" name="Object 26"/>
            <p:cNvGraphicFramePr>
              <a:graphicFrameLocks noChangeAspect="1"/>
            </p:cNvGraphicFramePr>
            <p:nvPr>
              <p:extLst/>
            </p:nvPr>
          </p:nvGraphicFramePr>
          <p:xfrm>
            <a:off x="2419844" y="5066355"/>
            <a:ext cx="236056" cy="430387"/>
          </p:xfrm>
          <a:graphic>
            <a:graphicData uri="http://schemas.openxmlformats.org/presentationml/2006/ole">
              <mc:AlternateContent xmlns:mc="http://schemas.openxmlformats.org/markup-compatibility/2006">
                <mc:Choice xmlns:v="urn:schemas-microsoft-com:vml" Requires="v">
                  <p:oleObj spid="_x0000_s51413" name="Equation" r:id="rId11" imgW="76200" imgH="165100" progId="Equation.DSMT4">
                    <p:embed/>
                  </p:oleObj>
                </mc:Choice>
                <mc:Fallback>
                  <p:oleObj name="Equation" r:id="rId11" imgW="76200" imgH="165100" progId="Equation.DSMT4">
                    <p:embed/>
                    <p:pic>
                      <p:nvPicPr>
                        <p:cNvPr id="27" name="Object 26"/>
                        <p:cNvPicPr/>
                        <p:nvPr/>
                      </p:nvPicPr>
                      <p:blipFill>
                        <a:blip r:embed="rId5"/>
                        <a:stretch>
                          <a:fillRect/>
                        </a:stretch>
                      </p:blipFill>
                      <p:spPr>
                        <a:xfrm>
                          <a:off x="2419844" y="5066355"/>
                          <a:ext cx="236056" cy="430387"/>
                        </a:xfrm>
                        <a:prstGeom prst="rect">
                          <a:avLst/>
                        </a:prstGeom>
                      </p:spPr>
                    </p:pic>
                  </p:oleObj>
                </mc:Fallback>
              </mc:AlternateContent>
            </a:graphicData>
          </a:graphic>
        </p:graphicFrame>
        <p:cxnSp>
          <p:nvCxnSpPr>
            <p:cNvPr id="28" name="Straight Connector 27"/>
            <p:cNvCxnSpPr>
              <a:stCxn id="14" idx="3"/>
              <a:endCxn id="22" idx="1"/>
            </p:cNvCxnSpPr>
            <p:nvPr/>
          </p:nvCxnSpPr>
          <p:spPr>
            <a:xfrm>
              <a:off x="1414535" y="2715648"/>
              <a:ext cx="969629" cy="409380"/>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15" idx="3"/>
              <a:endCxn id="22" idx="1"/>
            </p:cNvCxnSpPr>
            <p:nvPr/>
          </p:nvCxnSpPr>
          <p:spPr>
            <a:xfrm flipV="1">
              <a:off x="1414535" y="3125028"/>
              <a:ext cx="969629" cy="28028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16" idx="3"/>
              <a:endCxn id="23" idx="1"/>
            </p:cNvCxnSpPr>
            <p:nvPr/>
          </p:nvCxnSpPr>
          <p:spPr>
            <a:xfrm>
              <a:off x="1384705" y="2725802"/>
              <a:ext cx="983821" cy="127816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15" idx="3"/>
              <a:endCxn id="23" idx="1"/>
            </p:cNvCxnSpPr>
            <p:nvPr/>
          </p:nvCxnSpPr>
          <p:spPr>
            <a:xfrm>
              <a:off x="1414535" y="3405312"/>
              <a:ext cx="953991" cy="598653"/>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6" idx="3"/>
              <a:endCxn id="26" idx="1"/>
            </p:cNvCxnSpPr>
            <p:nvPr/>
          </p:nvCxnSpPr>
          <p:spPr>
            <a:xfrm>
              <a:off x="1384705" y="2725802"/>
              <a:ext cx="981215" cy="255194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a:stCxn id="15" idx="3"/>
              <a:endCxn id="26" idx="1"/>
            </p:cNvCxnSpPr>
            <p:nvPr/>
          </p:nvCxnSpPr>
          <p:spPr>
            <a:xfrm>
              <a:off x="1414535" y="3405312"/>
              <a:ext cx="951385" cy="1872432"/>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a:stCxn id="18" idx="3"/>
              <a:endCxn id="22" idx="1"/>
            </p:cNvCxnSpPr>
            <p:nvPr/>
          </p:nvCxnSpPr>
          <p:spPr>
            <a:xfrm flipV="1">
              <a:off x="1414535" y="3125028"/>
              <a:ext cx="969629" cy="1710311"/>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a:stCxn id="19" idx="3"/>
              <a:endCxn id="22" idx="1"/>
            </p:cNvCxnSpPr>
            <p:nvPr/>
          </p:nvCxnSpPr>
          <p:spPr>
            <a:xfrm flipV="1">
              <a:off x="1414535" y="3125028"/>
              <a:ext cx="969629" cy="2399974"/>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a:stCxn id="18" idx="3"/>
              <a:endCxn id="23" idx="1"/>
            </p:cNvCxnSpPr>
            <p:nvPr/>
          </p:nvCxnSpPr>
          <p:spPr>
            <a:xfrm flipV="1">
              <a:off x="1414535" y="4003965"/>
              <a:ext cx="953991" cy="831374"/>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a:stCxn id="19" idx="3"/>
              <a:endCxn id="23" idx="1"/>
            </p:cNvCxnSpPr>
            <p:nvPr/>
          </p:nvCxnSpPr>
          <p:spPr>
            <a:xfrm flipV="1">
              <a:off x="1414535" y="4003965"/>
              <a:ext cx="953991" cy="1521037"/>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a:stCxn id="19" idx="3"/>
              <a:endCxn id="26" idx="1"/>
            </p:cNvCxnSpPr>
            <p:nvPr/>
          </p:nvCxnSpPr>
          <p:spPr>
            <a:xfrm flipV="1">
              <a:off x="1414535" y="5277744"/>
              <a:ext cx="951385" cy="247258"/>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a:stCxn id="18" idx="3"/>
              <a:endCxn id="26" idx="1"/>
            </p:cNvCxnSpPr>
            <p:nvPr/>
          </p:nvCxnSpPr>
          <p:spPr>
            <a:xfrm>
              <a:off x="1414535" y="4835339"/>
              <a:ext cx="951385" cy="442405"/>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2683919" y="2815830"/>
              <a:ext cx="566557" cy="15095"/>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2683918" y="3434225"/>
              <a:ext cx="676738" cy="133542"/>
            </a:xfrm>
            <a:prstGeom prst="line">
              <a:avLst/>
            </a:prstGeom>
            <a:ln>
              <a:solidFill>
                <a:schemeClr val="accent5">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2655900" y="3694767"/>
              <a:ext cx="628638" cy="30919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2658505" y="4304013"/>
              <a:ext cx="591971" cy="222128"/>
            </a:xfrm>
            <a:prstGeom prst="line">
              <a:avLst/>
            </a:prstGeom>
            <a:ln>
              <a:solidFill>
                <a:schemeClr val="accent6">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2668280" y="5586941"/>
              <a:ext cx="565932" cy="14427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2648078" y="4968546"/>
              <a:ext cx="586134" cy="170851"/>
            </a:xfrm>
            <a:prstGeom prst="line">
              <a:avLst/>
            </a:prstGeom>
            <a:ln>
              <a:solidFill>
                <a:schemeClr val="accent3">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46" name="Rectangle 45"/>
            <p:cNvSpPr/>
            <p:nvPr/>
          </p:nvSpPr>
          <p:spPr>
            <a:xfrm>
              <a:off x="3857239"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47" name="Rounded Rectangle 46"/>
            <p:cNvSpPr/>
            <p:nvPr/>
          </p:nvSpPr>
          <p:spPr>
            <a:xfrm>
              <a:off x="5844310" y="3042604"/>
              <a:ext cx="585216" cy="228600"/>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err="1">
                  <a:solidFill>
                    <a:schemeClr val="tx1"/>
                  </a:solidFill>
                  <a:latin typeface="Times New Roman"/>
                  <a:cs typeface="Times New Roman"/>
                </a:rPr>
                <a:t>Softmax</a:t>
              </a:r>
              <a:endParaRPr lang="en-US" sz="1100" dirty="0">
                <a:solidFill>
                  <a:schemeClr val="tx1"/>
                </a:solidFill>
                <a:latin typeface="Times New Roman"/>
                <a:cs typeface="Times New Roman"/>
              </a:endParaRPr>
            </a:p>
          </p:txBody>
        </p:sp>
        <p:sp>
          <p:nvSpPr>
            <p:cNvPr id="48" name="TextBox 47"/>
            <p:cNvSpPr txBox="1"/>
            <p:nvPr/>
          </p:nvSpPr>
          <p:spPr>
            <a:xfrm>
              <a:off x="3686510" y="2497530"/>
              <a:ext cx="643691" cy="184666"/>
            </a:xfrm>
            <a:prstGeom prst="rect">
              <a:avLst/>
            </a:prstGeom>
            <a:noFill/>
          </p:spPr>
          <p:txBody>
            <a:bodyPr vert="horz" wrap="square" lIns="0" tIns="0" rIns="0" bIns="0" rtlCol="0">
              <a:spAutoFit/>
            </a:bodyPr>
            <a:lstStyle/>
            <a:p>
              <a:pPr algn="ctr"/>
              <a:r>
                <a:rPr lang="en-US" sz="1100" dirty="0">
                  <a:latin typeface="Times New Roman"/>
                  <a:cs typeface="Times New Roman"/>
                </a:rPr>
                <a:t>Dense (</a:t>
              </a:r>
              <a:r>
                <a:rPr lang="en-US" sz="1200" b="1" dirty="0">
                  <a:latin typeface="Times New Roman"/>
                  <a:cs typeface="Times New Roman"/>
                </a:rPr>
                <a:t>z</a:t>
              </a:r>
              <a:r>
                <a:rPr lang="en-US" sz="1100" dirty="0">
                  <a:latin typeface="Times New Roman"/>
                  <a:cs typeface="Times New Roman"/>
                </a:rPr>
                <a:t>)</a:t>
              </a:r>
            </a:p>
          </p:txBody>
        </p:sp>
        <p:sp>
          <p:nvSpPr>
            <p:cNvPr id="49" name="TextBox 48"/>
            <p:cNvSpPr txBox="1"/>
            <p:nvPr/>
          </p:nvSpPr>
          <p:spPr>
            <a:xfrm>
              <a:off x="3024482" y="5908606"/>
              <a:ext cx="729038" cy="169277"/>
            </a:xfrm>
            <a:prstGeom prst="rect">
              <a:avLst/>
            </a:prstGeom>
            <a:noFill/>
          </p:spPr>
          <p:txBody>
            <a:bodyPr vert="horz" wrap="square" lIns="0" tIns="0" rIns="0" bIns="0" rtlCol="0">
              <a:spAutoFit/>
            </a:bodyPr>
            <a:lstStyle/>
            <a:p>
              <a:pPr algn="ctr"/>
              <a:r>
                <a:rPr lang="en-US" sz="1100" dirty="0">
                  <a:latin typeface="Times New Roman"/>
                  <a:cs typeface="Times New Roman"/>
                </a:rPr>
                <a:t>Max pooling</a:t>
              </a:r>
            </a:p>
          </p:txBody>
        </p:sp>
        <p:sp>
          <p:nvSpPr>
            <p:cNvPr id="50" name="TextBox 49"/>
            <p:cNvSpPr txBox="1"/>
            <p:nvPr/>
          </p:nvSpPr>
          <p:spPr>
            <a:xfrm>
              <a:off x="2103644" y="2565698"/>
              <a:ext cx="868208" cy="169277"/>
            </a:xfrm>
            <a:prstGeom prst="rect">
              <a:avLst/>
            </a:prstGeom>
            <a:noFill/>
          </p:spPr>
          <p:txBody>
            <a:bodyPr vert="horz" wrap="square" lIns="0" tIns="0" rIns="0" bIns="0" rtlCol="0">
              <a:spAutoFit/>
            </a:bodyPr>
            <a:lstStyle/>
            <a:p>
              <a:pPr algn="ctr"/>
              <a:r>
                <a:rPr lang="en-US" sz="1100" dirty="0">
                  <a:latin typeface="Times New Roman"/>
                  <a:cs typeface="Times New Roman"/>
                </a:rPr>
                <a:t>Convolution</a:t>
              </a:r>
            </a:p>
          </p:txBody>
        </p:sp>
        <p:sp>
          <p:nvSpPr>
            <p:cNvPr id="51" name="TextBox 50"/>
            <p:cNvSpPr txBox="1"/>
            <p:nvPr/>
          </p:nvSpPr>
          <p:spPr>
            <a:xfrm>
              <a:off x="672734" y="5877256"/>
              <a:ext cx="1079866" cy="338554"/>
            </a:xfrm>
            <a:prstGeom prst="rect">
              <a:avLst/>
            </a:prstGeom>
            <a:noFill/>
          </p:spPr>
          <p:txBody>
            <a:bodyPr vert="horz" wrap="square" lIns="0" tIns="0" rIns="0" bIns="0" rtlCol="0">
              <a:spAutoFit/>
            </a:bodyPr>
            <a:lstStyle/>
            <a:p>
              <a:pPr algn="ctr"/>
              <a:r>
                <a:rPr lang="en-US" sz="1100" dirty="0">
                  <a:latin typeface="Times New Roman"/>
                  <a:cs typeface="Times New Roman"/>
                </a:rPr>
                <a:t>Pre-trained Word </a:t>
              </a:r>
              <a:r>
                <a:rPr lang="en-US" sz="1100" dirty="0" err="1">
                  <a:latin typeface="Times New Roman"/>
                  <a:cs typeface="Times New Roman"/>
                </a:rPr>
                <a:t>Embeddings</a:t>
              </a:r>
              <a:endParaRPr lang="en-US" sz="1100" dirty="0">
                <a:latin typeface="Times New Roman"/>
                <a:cs typeface="Times New Roman"/>
              </a:endParaRPr>
            </a:p>
          </p:txBody>
        </p:sp>
        <p:sp>
          <p:nvSpPr>
            <p:cNvPr id="52" name="TextBox 51"/>
            <p:cNvSpPr txBox="1"/>
            <p:nvPr/>
          </p:nvSpPr>
          <p:spPr>
            <a:xfrm>
              <a:off x="617697" y="2622096"/>
              <a:ext cx="19347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1</a:t>
              </a:r>
            </a:p>
          </p:txBody>
        </p:sp>
        <p:sp>
          <p:nvSpPr>
            <p:cNvPr id="53" name="TextBox 52"/>
            <p:cNvSpPr txBox="1"/>
            <p:nvPr/>
          </p:nvSpPr>
          <p:spPr>
            <a:xfrm>
              <a:off x="617697" y="3306993"/>
              <a:ext cx="19347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2</a:t>
              </a:r>
            </a:p>
          </p:txBody>
        </p:sp>
        <p:sp>
          <p:nvSpPr>
            <p:cNvPr id="54" name="TextBox 53"/>
            <p:cNvSpPr txBox="1"/>
            <p:nvPr/>
          </p:nvSpPr>
          <p:spPr>
            <a:xfrm>
              <a:off x="532237" y="4745883"/>
              <a:ext cx="278935" cy="184666"/>
            </a:xfrm>
            <a:prstGeom prst="rect">
              <a:avLst/>
            </a:prstGeom>
            <a:noFill/>
          </p:spPr>
          <p:txBody>
            <a:bodyPr wrap="none" lIns="0" tIns="0" rIns="0" bIns="0" rtlCol="0">
              <a:spAutoFit/>
            </a:bodyPr>
            <a:lstStyle/>
            <a:p>
              <a:r>
                <a:rPr lang="en-US" sz="1200" i="1" dirty="0">
                  <a:latin typeface="Times New Roman"/>
                  <a:cs typeface="Times New Roman"/>
                </a:rPr>
                <a:t>w</a:t>
              </a:r>
              <a:r>
                <a:rPr lang="en-US" sz="1200" i="1" baseline="-25000" dirty="0">
                  <a:latin typeface="Times New Roman"/>
                  <a:cs typeface="Times New Roman"/>
                </a:rPr>
                <a:t>n-1</a:t>
              </a:r>
            </a:p>
          </p:txBody>
        </p:sp>
        <p:sp>
          <p:nvSpPr>
            <p:cNvPr id="55" name="TextBox 54"/>
            <p:cNvSpPr txBox="1"/>
            <p:nvPr/>
          </p:nvSpPr>
          <p:spPr>
            <a:xfrm>
              <a:off x="617697" y="5424424"/>
              <a:ext cx="193475" cy="184666"/>
            </a:xfrm>
            <a:prstGeom prst="rect">
              <a:avLst/>
            </a:prstGeom>
            <a:noFill/>
          </p:spPr>
          <p:txBody>
            <a:bodyPr wrap="none" lIns="0" tIns="0" rIns="0" bIns="0" rtlCol="0">
              <a:spAutoFit/>
            </a:bodyPr>
            <a:lstStyle/>
            <a:p>
              <a:r>
                <a:rPr lang="en-US" sz="1200" i="1" dirty="0" err="1">
                  <a:latin typeface="Times New Roman"/>
                  <a:cs typeface="Times New Roman"/>
                </a:rPr>
                <a:t>w</a:t>
              </a:r>
              <a:r>
                <a:rPr lang="en-US" sz="1200" i="1" baseline="-25000" dirty="0" err="1">
                  <a:latin typeface="Times New Roman"/>
                  <a:cs typeface="Times New Roman"/>
                </a:rPr>
                <a:t>n</a:t>
              </a:r>
              <a:endParaRPr lang="en-US" sz="1200" i="1" baseline="-25000" dirty="0">
                <a:latin typeface="Times New Roman"/>
                <a:cs typeface="Times New Roman"/>
              </a:endParaRPr>
            </a:p>
          </p:txBody>
        </p:sp>
        <p:cxnSp>
          <p:nvCxnSpPr>
            <p:cNvPr id="56" name="Straight Arrow Connector 55"/>
            <p:cNvCxnSpPr>
              <a:stCxn id="52" idx="3"/>
              <a:endCxn id="14" idx="1"/>
            </p:cNvCxnSpPr>
            <p:nvPr/>
          </p:nvCxnSpPr>
          <p:spPr>
            <a:xfrm>
              <a:off x="811172" y="2714429"/>
              <a:ext cx="303609" cy="121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a:stCxn id="53" idx="3"/>
              <a:endCxn id="15" idx="1"/>
            </p:cNvCxnSpPr>
            <p:nvPr/>
          </p:nvCxnSpPr>
          <p:spPr>
            <a:xfrm>
              <a:off x="811172" y="3399326"/>
              <a:ext cx="303609" cy="5986"/>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stCxn id="54" idx="3"/>
              <a:endCxn id="18" idx="1"/>
            </p:cNvCxnSpPr>
            <p:nvPr/>
          </p:nvCxnSpPr>
          <p:spPr>
            <a:xfrm flipV="1">
              <a:off x="811172" y="4835339"/>
              <a:ext cx="303609" cy="2877"/>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stCxn id="55" idx="3"/>
              <a:endCxn id="19" idx="1"/>
            </p:cNvCxnSpPr>
            <p:nvPr/>
          </p:nvCxnSpPr>
          <p:spPr>
            <a:xfrm>
              <a:off x="811172" y="5516757"/>
              <a:ext cx="303609" cy="8245"/>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a:stCxn id="92" idx="3"/>
              <a:endCxn id="46" idx="1"/>
            </p:cNvCxnSpPr>
            <p:nvPr/>
          </p:nvCxnSpPr>
          <p:spPr>
            <a:xfrm>
              <a:off x="3538338" y="4354719"/>
              <a:ext cx="31890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64" idx="3"/>
              <a:endCxn id="47" idx="1"/>
            </p:cNvCxnSpPr>
            <p:nvPr/>
          </p:nvCxnSpPr>
          <p:spPr>
            <a:xfrm flipV="1">
              <a:off x="5119959" y="3156904"/>
              <a:ext cx="724351" cy="4314"/>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62" name="TextBox 61"/>
            <p:cNvSpPr txBox="1"/>
            <p:nvPr/>
          </p:nvSpPr>
          <p:spPr>
            <a:xfrm>
              <a:off x="547003" y="2295937"/>
              <a:ext cx="429269" cy="338554"/>
            </a:xfrm>
            <a:prstGeom prst="rect">
              <a:avLst/>
            </a:prstGeom>
            <a:noFill/>
          </p:spPr>
          <p:txBody>
            <a:bodyPr vert="horz" wrap="square" lIns="0" tIns="0" rIns="0" bIns="0" rtlCol="0">
              <a:spAutoFit/>
            </a:bodyPr>
            <a:lstStyle/>
            <a:p>
              <a:pPr algn="ctr"/>
              <a:r>
                <a:rPr lang="en-US" sz="1100" dirty="0">
                  <a:latin typeface="Times New Roman"/>
                  <a:cs typeface="Times New Roman"/>
                </a:rPr>
                <a:t>Input tweet</a:t>
              </a:r>
            </a:p>
          </p:txBody>
        </p:sp>
        <p:sp>
          <p:nvSpPr>
            <p:cNvPr id="63" name="TextBox 62"/>
            <p:cNvSpPr txBox="1"/>
            <p:nvPr/>
          </p:nvSpPr>
          <p:spPr>
            <a:xfrm>
              <a:off x="2122666" y="5659307"/>
              <a:ext cx="701120" cy="169277"/>
            </a:xfrm>
            <a:prstGeom prst="rect">
              <a:avLst/>
            </a:prstGeom>
            <a:noFill/>
          </p:spPr>
          <p:txBody>
            <a:bodyPr wrap="none" lIns="0" tIns="0" rIns="0" bIns="0" rtlCol="0">
              <a:spAutoFit/>
            </a:bodyPr>
            <a:lstStyle/>
            <a:p>
              <a:r>
                <a:rPr lang="en-US" sz="1100" dirty="0">
                  <a:latin typeface="Times New Roman"/>
                  <a:cs typeface="Times New Roman"/>
                </a:rPr>
                <a:t>Feature map</a:t>
              </a:r>
            </a:p>
          </p:txBody>
        </p:sp>
        <p:sp>
          <p:nvSpPr>
            <p:cNvPr id="64" name="Rectangle 63"/>
            <p:cNvSpPr/>
            <p:nvPr/>
          </p:nvSpPr>
          <p:spPr>
            <a:xfrm>
              <a:off x="4809063" y="2830925"/>
              <a:ext cx="310896" cy="6605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65" name="Rectangle 64"/>
            <p:cNvSpPr/>
            <p:nvPr/>
          </p:nvSpPr>
          <p:spPr>
            <a:xfrm>
              <a:off x="4809063" y="3641242"/>
              <a:ext cx="310896" cy="853857"/>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sp>
          <p:nvSpPr>
            <p:cNvPr id="66" name="Rectangle 65"/>
            <p:cNvSpPr/>
            <p:nvPr/>
          </p:nvSpPr>
          <p:spPr>
            <a:xfrm>
              <a:off x="5456766" y="3641242"/>
              <a:ext cx="310896" cy="640734"/>
            </a:xfrm>
            <a:prstGeom prst="rect">
              <a:avLst/>
            </a:prstGeom>
            <a:ln>
              <a:solidFill>
                <a:srgbClr val="0000FF"/>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cxnSp>
          <p:nvCxnSpPr>
            <p:cNvPr id="67" name="Straight Arrow Connector 66"/>
            <p:cNvCxnSpPr/>
            <p:nvPr/>
          </p:nvCxnSpPr>
          <p:spPr>
            <a:xfrm>
              <a:off x="4161365" y="313574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4161365" y="4085781"/>
              <a:ext cx="651942"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66" idx="0"/>
              <a:endCxn id="47" idx="1"/>
            </p:cNvCxnSpPr>
            <p:nvPr/>
          </p:nvCxnSpPr>
          <p:spPr>
            <a:xfrm flipV="1">
              <a:off x="5612214" y="3156904"/>
              <a:ext cx="232096" cy="484338"/>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0" name="Rounded Rectangle 69"/>
            <p:cNvSpPr/>
            <p:nvPr/>
          </p:nvSpPr>
          <p:spPr>
            <a:xfrm>
              <a:off x="5844310" y="4259562"/>
              <a:ext cx="585216" cy="228195"/>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err="1">
                  <a:solidFill>
                    <a:schemeClr val="tx1"/>
                  </a:solidFill>
                  <a:latin typeface="Times New Roman"/>
                  <a:cs typeface="Times New Roman"/>
                </a:rPr>
                <a:t>Softmax</a:t>
              </a:r>
              <a:endParaRPr lang="en-US" sz="1100" dirty="0">
                <a:solidFill>
                  <a:schemeClr val="tx1"/>
                </a:solidFill>
                <a:latin typeface="Times New Roman"/>
                <a:cs typeface="Times New Roman"/>
              </a:endParaRPr>
            </a:p>
          </p:txBody>
        </p:sp>
        <p:cxnSp>
          <p:nvCxnSpPr>
            <p:cNvPr id="71" name="Straight Arrow Connector 70"/>
            <p:cNvCxnSpPr>
              <a:endCxn id="70" idx="1"/>
            </p:cNvCxnSpPr>
            <p:nvPr/>
          </p:nvCxnSpPr>
          <p:spPr>
            <a:xfrm>
              <a:off x="5119959" y="4373660"/>
              <a:ext cx="724351"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119959" y="3839447"/>
              <a:ext cx="336807"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5850122" y="2819257"/>
              <a:ext cx="615553" cy="169277"/>
            </a:xfrm>
            <a:prstGeom prst="rect">
              <a:avLst/>
            </a:prstGeom>
            <a:noFill/>
          </p:spPr>
          <p:txBody>
            <a:bodyPr wrap="none" lIns="0" tIns="0" rIns="0" bIns="0" rtlCol="0">
              <a:spAutoFit/>
            </a:bodyPr>
            <a:lstStyle/>
            <a:p>
              <a:r>
                <a:rPr lang="en-US" sz="1100" dirty="0">
                  <a:latin typeface="Times New Roman"/>
                  <a:cs typeface="Times New Roman"/>
                </a:rPr>
                <a:t>Class label</a:t>
              </a:r>
            </a:p>
          </p:txBody>
        </p:sp>
        <p:sp>
          <p:nvSpPr>
            <p:cNvPr id="74" name="TextBox 73"/>
            <p:cNvSpPr txBox="1"/>
            <p:nvPr/>
          </p:nvSpPr>
          <p:spPr>
            <a:xfrm>
              <a:off x="5680782" y="4486225"/>
              <a:ext cx="838566" cy="169277"/>
            </a:xfrm>
            <a:prstGeom prst="rect">
              <a:avLst/>
            </a:prstGeom>
            <a:noFill/>
          </p:spPr>
          <p:txBody>
            <a:bodyPr wrap="square" lIns="0" tIns="0" rIns="0" bIns="0" rtlCol="0">
              <a:spAutoFit/>
            </a:bodyPr>
            <a:lstStyle/>
            <a:p>
              <a:pPr algn="ctr"/>
              <a:r>
                <a:rPr lang="en-US" sz="1100" dirty="0">
                  <a:latin typeface="Times New Roman"/>
                  <a:cs typeface="Times New Roman"/>
                </a:rPr>
                <a:t>Graph context</a:t>
              </a:r>
            </a:p>
          </p:txBody>
        </p:sp>
        <p:sp>
          <p:nvSpPr>
            <p:cNvPr id="75" name="TextBox 74"/>
            <p:cNvSpPr txBox="1"/>
            <p:nvPr/>
          </p:nvSpPr>
          <p:spPr>
            <a:xfrm>
              <a:off x="4641363" y="4604946"/>
              <a:ext cx="650322"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g</a:t>
              </a:r>
              <a:r>
                <a:rPr lang="en-US" sz="1100" dirty="0">
                  <a:latin typeface="Times New Roman"/>
                  <a:cs typeface="Times New Roman"/>
                </a:rPr>
                <a:t>)</a:t>
              </a:r>
            </a:p>
          </p:txBody>
        </p:sp>
        <p:cxnSp>
          <p:nvCxnSpPr>
            <p:cNvPr id="76" name="Straight Connector 75"/>
            <p:cNvCxnSpPr>
              <a:stCxn id="48" idx="2"/>
              <a:endCxn id="46" idx="0"/>
            </p:cNvCxnSpPr>
            <p:nvPr/>
          </p:nvCxnSpPr>
          <p:spPr>
            <a:xfrm>
              <a:off x="4008356" y="2682196"/>
              <a:ext cx="946" cy="148729"/>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a:xfrm>
              <a:off x="3382651" y="5757006"/>
              <a:ext cx="0" cy="109268"/>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a:stCxn id="65" idx="2"/>
              <a:endCxn id="75" idx="0"/>
            </p:cNvCxnSpPr>
            <p:nvPr/>
          </p:nvCxnSpPr>
          <p:spPr>
            <a:xfrm>
              <a:off x="4964511" y="4495099"/>
              <a:ext cx="2013" cy="109847"/>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4664641" y="2387454"/>
              <a:ext cx="627044"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c</a:t>
              </a:r>
              <a:r>
                <a:rPr lang="en-US" sz="1100" dirty="0">
                  <a:latin typeface="Times New Roman"/>
                  <a:cs typeface="Times New Roman"/>
                </a:rPr>
                <a:t>)</a:t>
              </a:r>
            </a:p>
          </p:txBody>
        </p:sp>
        <p:cxnSp>
          <p:nvCxnSpPr>
            <p:cNvPr id="80" name="Straight Connector 79"/>
            <p:cNvCxnSpPr>
              <a:endCxn id="64" idx="0"/>
            </p:cNvCxnSpPr>
            <p:nvPr/>
          </p:nvCxnSpPr>
          <p:spPr>
            <a:xfrm>
              <a:off x="4964511" y="2604358"/>
              <a:ext cx="0" cy="226567"/>
            </a:xfrm>
            <a:prstGeom prst="line">
              <a:avLst/>
            </a:prstGeom>
            <a:ln>
              <a:solidFill>
                <a:srgbClr val="292934"/>
              </a:solidFill>
            </a:ln>
            <a:effectLst/>
          </p:spPr>
          <p:style>
            <a:lnRef idx="2">
              <a:schemeClr val="accent1"/>
            </a:lnRef>
            <a:fillRef idx="0">
              <a:schemeClr val="accent1"/>
            </a:fillRef>
            <a:effectRef idx="1">
              <a:schemeClr val="accent1"/>
            </a:effectRef>
            <a:fontRef idx="minor">
              <a:schemeClr val="tx1"/>
            </a:fontRef>
          </p:style>
        </p:cxnSp>
        <p:sp>
          <p:nvSpPr>
            <p:cNvPr id="81" name="TextBox 80"/>
            <p:cNvSpPr txBox="1"/>
            <p:nvPr/>
          </p:nvSpPr>
          <p:spPr>
            <a:xfrm>
              <a:off x="5768247" y="3822076"/>
              <a:ext cx="670676"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s</a:t>
              </a:r>
              <a:r>
                <a:rPr lang="en-US" sz="1100" dirty="0">
                  <a:latin typeface="Times New Roman"/>
                  <a:cs typeface="Times New Roman"/>
                </a:rPr>
                <a:t>)</a:t>
              </a:r>
            </a:p>
          </p:txBody>
        </p:sp>
        <p:sp>
          <p:nvSpPr>
            <p:cNvPr id="82" name="Rectangle 81"/>
            <p:cNvSpPr/>
            <p:nvPr/>
          </p:nvSpPr>
          <p:spPr>
            <a:xfrm>
              <a:off x="4809063" y="5052120"/>
              <a:ext cx="310896" cy="640734"/>
            </a:xfrm>
            <a:prstGeom prst="rect">
              <a:avLst/>
            </a:prstGeom>
            <a:ln>
              <a:solidFill>
                <a:srgbClr val="8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cxnSp>
          <p:nvCxnSpPr>
            <p:cNvPr id="83" name="Straight Arrow Connector 82"/>
            <p:cNvCxnSpPr>
              <a:endCxn id="82" idx="1"/>
            </p:cNvCxnSpPr>
            <p:nvPr/>
          </p:nvCxnSpPr>
          <p:spPr>
            <a:xfrm>
              <a:off x="4161365" y="5372487"/>
              <a:ext cx="647698" cy="0"/>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82" idx="3"/>
              <a:endCxn id="85" idx="1"/>
            </p:cNvCxnSpPr>
            <p:nvPr/>
          </p:nvCxnSpPr>
          <p:spPr>
            <a:xfrm flipV="1">
              <a:off x="5119959" y="5365176"/>
              <a:ext cx="724351" cy="731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85" name="Rounded Rectangle 84"/>
            <p:cNvSpPr/>
            <p:nvPr/>
          </p:nvSpPr>
          <p:spPr>
            <a:xfrm>
              <a:off x="5844310" y="5251078"/>
              <a:ext cx="585216" cy="228195"/>
            </a:xfrm>
            <a:prstGeom prst="round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0" tIns="0" rIns="0" bIns="0" rtlCol="0" anchor="ctr"/>
            <a:lstStyle/>
            <a:p>
              <a:pPr algn="ctr"/>
              <a:r>
                <a:rPr lang="en-US" sz="1100" dirty="0">
                  <a:solidFill>
                    <a:schemeClr val="tx1"/>
                  </a:solidFill>
                  <a:latin typeface="Times New Roman"/>
                  <a:cs typeface="Times New Roman"/>
                </a:rPr>
                <a:t>Sigmoid</a:t>
              </a:r>
            </a:p>
          </p:txBody>
        </p:sp>
        <p:sp>
          <p:nvSpPr>
            <p:cNvPr id="86" name="TextBox 85"/>
            <p:cNvSpPr txBox="1"/>
            <p:nvPr/>
          </p:nvSpPr>
          <p:spPr>
            <a:xfrm>
              <a:off x="6656470" y="3000193"/>
              <a:ext cx="626868" cy="338554"/>
            </a:xfrm>
            <a:prstGeom prst="rect">
              <a:avLst/>
            </a:prstGeom>
            <a:noFill/>
          </p:spPr>
          <p:txBody>
            <a:bodyPr wrap="none" lIns="0" tIns="0" rIns="0" bIns="0" rtlCol="0">
              <a:spAutoFit/>
            </a:bodyPr>
            <a:lstStyle/>
            <a:p>
              <a:r>
                <a:rPr lang="en-US" sz="1100" dirty="0">
                  <a:latin typeface="Times New Roman"/>
                  <a:cs typeface="Times New Roman"/>
                </a:rPr>
                <a:t>Supervised </a:t>
              </a:r>
            </a:p>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C</a:t>
              </a:r>
              <a:r>
                <a:rPr lang="en-US" sz="1100" dirty="0">
                  <a:latin typeface="Times New Roman"/>
                  <a:cs typeface="Times New Roman"/>
                </a:rPr>
                <a:t> </a:t>
              </a:r>
            </a:p>
          </p:txBody>
        </p:sp>
        <p:sp>
          <p:nvSpPr>
            <p:cNvPr id="87" name="TextBox 86"/>
            <p:cNvSpPr txBox="1"/>
            <p:nvPr/>
          </p:nvSpPr>
          <p:spPr>
            <a:xfrm>
              <a:off x="6656470" y="4225554"/>
              <a:ext cx="963824" cy="169277"/>
            </a:xfrm>
            <a:prstGeom prst="rect">
              <a:avLst/>
            </a:prstGeom>
            <a:noFill/>
          </p:spPr>
          <p:txBody>
            <a:bodyPr wrap="none" lIns="0" tIns="0" rIns="0" bIns="0" rtlCol="0">
              <a:spAutoFit/>
            </a:bodyPr>
            <a:lstStyle/>
            <a:p>
              <a:r>
                <a:rPr lang="en-US" sz="1100" dirty="0">
                  <a:latin typeface="Times New Roman"/>
                  <a:cs typeface="Times New Roman"/>
                </a:rPr>
                <a:t>Semi-Supervised </a:t>
              </a:r>
            </a:p>
          </p:txBody>
        </p:sp>
        <p:sp>
          <p:nvSpPr>
            <p:cNvPr id="88" name="TextBox 87"/>
            <p:cNvSpPr txBox="1"/>
            <p:nvPr/>
          </p:nvSpPr>
          <p:spPr>
            <a:xfrm>
              <a:off x="6656470" y="5229619"/>
              <a:ext cx="1038746" cy="338554"/>
            </a:xfrm>
            <a:prstGeom prst="rect">
              <a:avLst/>
            </a:prstGeom>
            <a:noFill/>
          </p:spPr>
          <p:txBody>
            <a:bodyPr wrap="none" lIns="0" tIns="0" rIns="0" bIns="0" rtlCol="0">
              <a:spAutoFit/>
            </a:bodyPr>
            <a:lstStyle/>
            <a:p>
              <a:r>
                <a:rPr lang="en-US" sz="1100" dirty="0">
                  <a:latin typeface="Times New Roman"/>
                  <a:cs typeface="Times New Roman"/>
                </a:rPr>
                <a:t>Domain adversary </a:t>
              </a:r>
            </a:p>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D</a:t>
              </a:r>
            </a:p>
          </p:txBody>
        </p:sp>
        <p:sp>
          <p:nvSpPr>
            <p:cNvPr id="89" name="TextBox 88"/>
            <p:cNvSpPr txBox="1"/>
            <p:nvPr/>
          </p:nvSpPr>
          <p:spPr>
            <a:xfrm rot="1435189">
              <a:off x="4345022" y="5941916"/>
              <a:ext cx="821106" cy="430887"/>
            </a:xfrm>
            <a:prstGeom prst="rect">
              <a:avLst/>
            </a:prstGeom>
            <a:solidFill>
              <a:schemeClr val="bg1"/>
            </a:solidFill>
          </p:spPr>
          <p:txBody>
            <a:bodyPr wrap="square" lIns="0" tIns="0" rIns="0" bIns="0" rtlCol="0">
              <a:spAutoFit/>
            </a:bodyPr>
            <a:lstStyle/>
            <a:p>
              <a:r>
                <a:rPr lang="en-US" sz="1400" b="1" dirty="0">
                  <a:solidFill>
                    <a:srgbClr val="0000FF"/>
                  </a:solidFill>
                  <a:latin typeface="Times New Roman"/>
                  <a:cs typeface="Times New Roman"/>
                </a:rPr>
                <a:t>Gradient reversal</a:t>
              </a:r>
            </a:p>
          </p:txBody>
        </p:sp>
        <p:graphicFrame>
          <p:nvGraphicFramePr>
            <p:cNvPr id="90" name="Object 89"/>
            <p:cNvGraphicFramePr>
              <a:graphicFrameLocks noChangeAspect="1"/>
            </p:cNvGraphicFramePr>
            <p:nvPr>
              <p:extLst/>
            </p:nvPr>
          </p:nvGraphicFramePr>
          <p:xfrm>
            <a:off x="5259388" y="5989638"/>
            <a:ext cx="279400" cy="358775"/>
          </p:xfrm>
          <a:graphic>
            <a:graphicData uri="http://schemas.openxmlformats.org/presentationml/2006/ole">
              <mc:AlternateContent xmlns:mc="http://schemas.openxmlformats.org/markup-compatibility/2006">
                <mc:Choice xmlns:v="urn:schemas-microsoft-com:vml" Requires="v">
                  <p:oleObj spid="_x0000_s51414" name="Equation" r:id="rId12" imgW="304800" imgH="393700" progId="Equation.3">
                    <p:embed/>
                  </p:oleObj>
                </mc:Choice>
                <mc:Fallback>
                  <p:oleObj name="Equation" r:id="rId12" imgW="304800" imgH="393700" progId="Equation.3">
                    <p:embed/>
                    <p:pic>
                      <p:nvPicPr>
                        <p:cNvPr id="90" name="Object 89"/>
                        <p:cNvPicPr/>
                        <p:nvPr/>
                      </p:nvPicPr>
                      <p:blipFill>
                        <a:blip r:embed="rId13"/>
                        <a:stretch>
                          <a:fillRect/>
                        </a:stretch>
                      </p:blipFill>
                      <p:spPr>
                        <a:xfrm>
                          <a:off x="5259388" y="5989638"/>
                          <a:ext cx="279400" cy="358775"/>
                        </a:xfrm>
                        <a:prstGeom prst="rect">
                          <a:avLst/>
                        </a:prstGeom>
                        <a:solidFill>
                          <a:schemeClr val="bg1"/>
                        </a:solidFill>
                      </p:spPr>
                    </p:pic>
                  </p:oleObj>
                </mc:Fallback>
              </mc:AlternateContent>
            </a:graphicData>
          </a:graphic>
        </p:graphicFrame>
        <p:sp>
          <p:nvSpPr>
            <p:cNvPr id="91" name="TextBox 90"/>
            <p:cNvSpPr txBox="1"/>
            <p:nvPr/>
          </p:nvSpPr>
          <p:spPr>
            <a:xfrm>
              <a:off x="1752600" y="2009014"/>
              <a:ext cx="1785738" cy="246221"/>
            </a:xfrm>
            <a:prstGeom prst="rect">
              <a:avLst/>
            </a:prstGeom>
            <a:noFill/>
          </p:spPr>
          <p:txBody>
            <a:bodyPr vert="horz" wrap="square" lIns="0" tIns="0" rIns="0" bIns="0" rtlCol="0">
              <a:spAutoFit/>
            </a:bodyPr>
            <a:lstStyle/>
            <a:p>
              <a:pPr algn="ctr"/>
              <a:r>
                <a:rPr lang="en-US" sz="1600" b="1" dirty="0">
                  <a:latin typeface="Times New Roman"/>
                  <a:cs typeface="Times New Roman"/>
                </a:rPr>
                <a:t>Shared Components</a:t>
              </a:r>
            </a:p>
          </p:txBody>
        </p:sp>
        <p:sp>
          <p:nvSpPr>
            <p:cNvPr id="92" name="Rectangle 91"/>
            <p:cNvSpPr/>
            <p:nvPr/>
          </p:nvSpPr>
          <p:spPr>
            <a:xfrm>
              <a:off x="3234212" y="2830925"/>
              <a:ext cx="304126" cy="3047588"/>
            </a:xfrm>
            <a:prstGeom prst="rect">
              <a:avLst/>
            </a:prstGeom>
            <a:ln w="19050" cmpd="sng">
              <a:solidFill>
                <a:srgbClr val="0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00"/>
            </a:p>
          </p:txBody>
        </p:sp>
        <p:graphicFrame>
          <p:nvGraphicFramePr>
            <p:cNvPr id="93" name="Object 92"/>
            <p:cNvGraphicFramePr>
              <a:graphicFrameLocks noChangeAspect="1"/>
            </p:cNvGraphicFramePr>
            <p:nvPr>
              <p:extLst/>
            </p:nvPr>
          </p:nvGraphicFramePr>
          <p:xfrm>
            <a:off x="3284538" y="2816225"/>
            <a:ext cx="234950" cy="2881313"/>
          </p:xfrm>
          <a:graphic>
            <a:graphicData uri="http://schemas.openxmlformats.org/presentationml/2006/ole">
              <mc:AlternateContent xmlns:mc="http://schemas.openxmlformats.org/markup-compatibility/2006">
                <mc:Choice xmlns:v="urn:schemas-microsoft-com:vml" Requires="v">
                  <p:oleObj spid="_x0000_s51415" name="Equation" r:id="rId14" imgW="76200" imgH="1104900" progId="Equation.3">
                    <p:embed/>
                  </p:oleObj>
                </mc:Choice>
                <mc:Fallback>
                  <p:oleObj name="Equation" r:id="rId14" imgW="76200" imgH="1104900" progId="Equation.3">
                    <p:embed/>
                    <p:pic>
                      <p:nvPicPr>
                        <p:cNvPr id="93" name="Object 92"/>
                        <p:cNvPicPr/>
                        <p:nvPr/>
                      </p:nvPicPr>
                      <p:blipFill>
                        <a:blip r:embed="rId15"/>
                        <a:stretch>
                          <a:fillRect/>
                        </a:stretch>
                      </p:blipFill>
                      <p:spPr>
                        <a:xfrm>
                          <a:off x="3284538" y="2816225"/>
                          <a:ext cx="234950" cy="2881313"/>
                        </a:xfrm>
                        <a:prstGeom prst="rect">
                          <a:avLst/>
                        </a:prstGeom>
                      </p:spPr>
                    </p:pic>
                  </p:oleObj>
                </mc:Fallback>
              </mc:AlternateContent>
            </a:graphicData>
          </a:graphic>
        </p:graphicFrame>
        <p:graphicFrame>
          <p:nvGraphicFramePr>
            <p:cNvPr id="94" name="Object 93"/>
            <p:cNvGraphicFramePr>
              <a:graphicFrameLocks noChangeAspect="1"/>
            </p:cNvGraphicFramePr>
            <p:nvPr>
              <p:extLst/>
            </p:nvPr>
          </p:nvGraphicFramePr>
          <p:xfrm>
            <a:off x="3890884" y="2849899"/>
            <a:ext cx="234950" cy="2881313"/>
          </p:xfrm>
          <a:graphic>
            <a:graphicData uri="http://schemas.openxmlformats.org/presentationml/2006/ole">
              <mc:AlternateContent xmlns:mc="http://schemas.openxmlformats.org/markup-compatibility/2006">
                <mc:Choice xmlns:v="urn:schemas-microsoft-com:vml" Requires="v">
                  <p:oleObj spid="_x0000_s51416" name="Equation" r:id="rId16" imgW="76200" imgH="1104900" progId="Equation.3">
                    <p:embed/>
                  </p:oleObj>
                </mc:Choice>
                <mc:Fallback>
                  <p:oleObj name="Equation" r:id="rId16" imgW="76200" imgH="1104900" progId="Equation.3">
                    <p:embed/>
                    <p:pic>
                      <p:nvPicPr>
                        <p:cNvPr id="94" name="Object 93"/>
                        <p:cNvPicPr/>
                        <p:nvPr/>
                      </p:nvPicPr>
                      <p:blipFill>
                        <a:blip r:embed="rId15"/>
                        <a:stretch>
                          <a:fillRect/>
                        </a:stretch>
                      </p:blipFill>
                      <p:spPr>
                        <a:xfrm>
                          <a:off x="3890884" y="2849899"/>
                          <a:ext cx="234950" cy="2881313"/>
                        </a:xfrm>
                        <a:prstGeom prst="rect">
                          <a:avLst/>
                        </a:prstGeom>
                      </p:spPr>
                    </p:pic>
                  </p:oleObj>
                </mc:Fallback>
              </mc:AlternateContent>
            </a:graphicData>
          </a:graphic>
        </p:graphicFrame>
        <p:graphicFrame>
          <p:nvGraphicFramePr>
            <p:cNvPr id="95" name="Object 94"/>
            <p:cNvGraphicFramePr>
              <a:graphicFrameLocks noChangeAspect="1"/>
            </p:cNvGraphicFramePr>
            <p:nvPr>
              <p:extLst/>
            </p:nvPr>
          </p:nvGraphicFramePr>
          <p:xfrm>
            <a:off x="4845440" y="2934053"/>
            <a:ext cx="236056" cy="430387"/>
          </p:xfrm>
          <a:graphic>
            <a:graphicData uri="http://schemas.openxmlformats.org/presentationml/2006/ole">
              <mc:AlternateContent xmlns:mc="http://schemas.openxmlformats.org/markup-compatibility/2006">
                <mc:Choice xmlns:v="urn:schemas-microsoft-com:vml" Requires="v">
                  <p:oleObj spid="_x0000_s51417" name="Equation" r:id="rId17" imgW="76200" imgH="165100" progId="Equation.3">
                    <p:embed/>
                  </p:oleObj>
                </mc:Choice>
                <mc:Fallback>
                  <p:oleObj name="Equation" r:id="rId17" imgW="76200" imgH="165100" progId="Equation.3">
                    <p:embed/>
                    <p:pic>
                      <p:nvPicPr>
                        <p:cNvPr id="95" name="Object 94"/>
                        <p:cNvPicPr/>
                        <p:nvPr/>
                      </p:nvPicPr>
                      <p:blipFill>
                        <a:blip r:embed="rId5"/>
                        <a:stretch>
                          <a:fillRect/>
                        </a:stretch>
                      </p:blipFill>
                      <p:spPr>
                        <a:xfrm>
                          <a:off x="4845440" y="2934053"/>
                          <a:ext cx="236056" cy="430387"/>
                        </a:xfrm>
                        <a:prstGeom prst="rect">
                          <a:avLst/>
                        </a:prstGeom>
                      </p:spPr>
                    </p:pic>
                  </p:oleObj>
                </mc:Fallback>
              </mc:AlternateContent>
            </a:graphicData>
          </a:graphic>
        </p:graphicFrame>
        <p:graphicFrame>
          <p:nvGraphicFramePr>
            <p:cNvPr id="96" name="Object 95"/>
            <p:cNvGraphicFramePr>
              <a:graphicFrameLocks noChangeAspect="1"/>
            </p:cNvGraphicFramePr>
            <p:nvPr>
              <p:extLst/>
            </p:nvPr>
          </p:nvGraphicFramePr>
          <p:xfrm>
            <a:off x="4845440" y="3857404"/>
            <a:ext cx="236056" cy="430387"/>
          </p:xfrm>
          <a:graphic>
            <a:graphicData uri="http://schemas.openxmlformats.org/presentationml/2006/ole">
              <mc:AlternateContent xmlns:mc="http://schemas.openxmlformats.org/markup-compatibility/2006">
                <mc:Choice xmlns:v="urn:schemas-microsoft-com:vml" Requires="v">
                  <p:oleObj spid="_x0000_s51418" name="Equation" r:id="rId18" imgW="76200" imgH="165100" progId="Equation.3">
                    <p:embed/>
                  </p:oleObj>
                </mc:Choice>
                <mc:Fallback>
                  <p:oleObj name="Equation" r:id="rId18" imgW="76200" imgH="165100" progId="Equation.3">
                    <p:embed/>
                    <p:pic>
                      <p:nvPicPr>
                        <p:cNvPr id="96" name="Object 95"/>
                        <p:cNvPicPr/>
                        <p:nvPr/>
                      </p:nvPicPr>
                      <p:blipFill>
                        <a:blip r:embed="rId5"/>
                        <a:stretch>
                          <a:fillRect/>
                        </a:stretch>
                      </p:blipFill>
                      <p:spPr>
                        <a:xfrm>
                          <a:off x="4845440" y="3857404"/>
                          <a:ext cx="236056" cy="430387"/>
                        </a:xfrm>
                        <a:prstGeom prst="rect">
                          <a:avLst/>
                        </a:prstGeom>
                      </p:spPr>
                    </p:pic>
                  </p:oleObj>
                </mc:Fallback>
              </mc:AlternateContent>
            </a:graphicData>
          </a:graphic>
        </p:graphicFrame>
        <p:graphicFrame>
          <p:nvGraphicFramePr>
            <p:cNvPr id="97" name="Object 96"/>
            <p:cNvGraphicFramePr>
              <a:graphicFrameLocks noChangeAspect="1"/>
            </p:cNvGraphicFramePr>
            <p:nvPr>
              <p:extLst/>
            </p:nvPr>
          </p:nvGraphicFramePr>
          <p:xfrm>
            <a:off x="5494186" y="3744321"/>
            <a:ext cx="236056" cy="430387"/>
          </p:xfrm>
          <a:graphic>
            <a:graphicData uri="http://schemas.openxmlformats.org/presentationml/2006/ole">
              <mc:AlternateContent xmlns:mc="http://schemas.openxmlformats.org/markup-compatibility/2006">
                <mc:Choice xmlns:v="urn:schemas-microsoft-com:vml" Requires="v">
                  <p:oleObj spid="_x0000_s51419" name="Equation" r:id="rId19" imgW="76200" imgH="165100" progId="Equation.3">
                    <p:embed/>
                  </p:oleObj>
                </mc:Choice>
                <mc:Fallback>
                  <p:oleObj name="Equation" r:id="rId19" imgW="76200" imgH="165100" progId="Equation.3">
                    <p:embed/>
                    <p:pic>
                      <p:nvPicPr>
                        <p:cNvPr id="97" name="Object 96"/>
                        <p:cNvPicPr/>
                        <p:nvPr/>
                      </p:nvPicPr>
                      <p:blipFill>
                        <a:blip r:embed="rId5"/>
                        <a:stretch>
                          <a:fillRect/>
                        </a:stretch>
                      </p:blipFill>
                      <p:spPr>
                        <a:xfrm>
                          <a:off x="5494186" y="3744321"/>
                          <a:ext cx="236056" cy="430387"/>
                        </a:xfrm>
                        <a:prstGeom prst="rect">
                          <a:avLst/>
                        </a:prstGeom>
                      </p:spPr>
                    </p:pic>
                  </p:oleObj>
                </mc:Fallback>
              </mc:AlternateContent>
            </a:graphicData>
          </a:graphic>
        </p:graphicFrame>
        <p:graphicFrame>
          <p:nvGraphicFramePr>
            <p:cNvPr id="98" name="Object 97"/>
            <p:cNvGraphicFramePr>
              <a:graphicFrameLocks noChangeAspect="1"/>
            </p:cNvGraphicFramePr>
            <p:nvPr>
              <p:extLst/>
            </p:nvPr>
          </p:nvGraphicFramePr>
          <p:xfrm>
            <a:off x="4845440" y="5169986"/>
            <a:ext cx="236056" cy="430387"/>
          </p:xfrm>
          <a:graphic>
            <a:graphicData uri="http://schemas.openxmlformats.org/presentationml/2006/ole">
              <mc:AlternateContent xmlns:mc="http://schemas.openxmlformats.org/markup-compatibility/2006">
                <mc:Choice xmlns:v="urn:schemas-microsoft-com:vml" Requires="v">
                  <p:oleObj spid="_x0000_s51420" name="Equation" r:id="rId20" imgW="76200" imgH="165100" progId="Equation.3">
                    <p:embed/>
                  </p:oleObj>
                </mc:Choice>
                <mc:Fallback>
                  <p:oleObj name="Equation" r:id="rId20" imgW="76200" imgH="165100" progId="Equation.3">
                    <p:embed/>
                    <p:pic>
                      <p:nvPicPr>
                        <p:cNvPr id="98" name="Object 97"/>
                        <p:cNvPicPr/>
                        <p:nvPr/>
                      </p:nvPicPr>
                      <p:blipFill>
                        <a:blip r:embed="rId5"/>
                        <a:stretch>
                          <a:fillRect/>
                        </a:stretch>
                      </p:blipFill>
                      <p:spPr>
                        <a:xfrm>
                          <a:off x="4845440" y="5169986"/>
                          <a:ext cx="236056" cy="430387"/>
                        </a:xfrm>
                        <a:prstGeom prst="rect">
                          <a:avLst/>
                        </a:prstGeom>
                      </p:spPr>
                    </p:pic>
                  </p:oleObj>
                </mc:Fallback>
              </mc:AlternateContent>
            </a:graphicData>
          </a:graphic>
        </p:graphicFrame>
        <p:graphicFrame>
          <p:nvGraphicFramePr>
            <p:cNvPr id="99" name="Object 98"/>
            <p:cNvGraphicFramePr>
              <a:graphicFrameLocks noChangeAspect="1"/>
            </p:cNvGraphicFramePr>
            <p:nvPr>
              <p:extLst/>
            </p:nvPr>
          </p:nvGraphicFramePr>
          <p:xfrm>
            <a:off x="2409565" y="4434202"/>
            <a:ext cx="236056" cy="430387"/>
          </p:xfrm>
          <a:graphic>
            <a:graphicData uri="http://schemas.openxmlformats.org/presentationml/2006/ole">
              <mc:AlternateContent xmlns:mc="http://schemas.openxmlformats.org/markup-compatibility/2006">
                <mc:Choice xmlns:v="urn:schemas-microsoft-com:vml" Requires="v">
                  <p:oleObj spid="_x0000_s51421" name="Equation" r:id="rId21" imgW="76200" imgH="165100" progId="Equation.3">
                    <p:embed/>
                  </p:oleObj>
                </mc:Choice>
                <mc:Fallback>
                  <p:oleObj name="Equation" r:id="rId21" imgW="76200" imgH="165100" progId="Equation.3">
                    <p:embed/>
                    <p:pic>
                      <p:nvPicPr>
                        <p:cNvPr id="99" name="Object 98"/>
                        <p:cNvPicPr/>
                        <p:nvPr/>
                      </p:nvPicPr>
                      <p:blipFill>
                        <a:blip r:embed="rId5"/>
                        <a:stretch>
                          <a:fillRect/>
                        </a:stretch>
                      </p:blipFill>
                      <p:spPr>
                        <a:xfrm>
                          <a:off x="2409565" y="4434202"/>
                          <a:ext cx="236056" cy="430387"/>
                        </a:xfrm>
                        <a:prstGeom prst="rect">
                          <a:avLst/>
                        </a:prstGeom>
                      </p:spPr>
                    </p:pic>
                  </p:oleObj>
                </mc:Fallback>
              </mc:AlternateContent>
            </a:graphicData>
          </a:graphic>
        </p:graphicFrame>
        <p:sp>
          <p:nvSpPr>
            <p:cNvPr id="100" name="TextBox 99"/>
            <p:cNvSpPr txBox="1"/>
            <p:nvPr/>
          </p:nvSpPr>
          <p:spPr>
            <a:xfrm>
              <a:off x="6656470" y="4418457"/>
              <a:ext cx="427567" cy="169277"/>
            </a:xfrm>
            <a:prstGeom prst="rect">
              <a:avLst/>
            </a:prstGeom>
            <a:noFill/>
          </p:spPr>
          <p:txBody>
            <a:bodyPr wrap="none" lIns="0" tIns="0" rIns="0" bIns="0" rtlCol="0">
              <a:spAutoFit/>
            </a:bodyPr>
            <a:lstStyle/>
            <a:p>
              <a:r>
                <a:rPr lang="en-US" sz="1100" dirty="0">
                  <a:latin typeface="Times New Roman"/>
                  <a:cs typeface="Times New Roman"/>
                </a:rPr>
                <a:t>loss </a:t>
              </a:r>
              <a:r>
                <a:rPr lang="en-US" sz="1100" b="1" i="1" dirty="0">
                  <a:latin typeface="Times New Roman"/>
                  <a:cs typeface="Times New Roman"/>
                </a:rPr>
                <a:t>L</a:t>
              </a:r>
              <a:r>
                <a:rPr lang="en-US" sz="1100" b="1" i="1" baseline="-25000" dirty="0">
                  <a:latin typeface="Times New Roman"/>
                  <a:cs typeface="Times New Roman"/>
                </a:rPr>
                <a:t>G</a:t>
              </a:r>
            </a:p>
          </p:txBody>
        </p:sp>
        <p:graphicFrame>
          <p:nvGraphicFramePr>
            <p:cNvPr id="101" name="Object 100"/>
            <p:cNvGraphicFramePr>
              <a:graphicFrameLocks noChangeAspect="1"/>
            </p:cNvGraphicFramePr>
            <p:nvPr>
              <p:extLst/>
            </p:nvPr>
          </p:nvGraphicFramePr>
          <p:xfrm>
            <a:off x="4362544" y="6405202"/>
            <a:ext cx="509588" cy="360362"/>
          </p:xfrm>
          <a:graphic>
            <a:graphicData uri="http://schemas.openxmlformats.org/presentationml/2006/ole">
              <mc:AlternateContent xmlns:mc="http://schemas.openxmlformats.org/markup-compatibility/2006">
                <mc:Choice xmlns:v="urn:schemas-microsoft-com:vml" Requires="v">
                  <p:oleObj spid="_x0000_s51422" name="Equation" r:id="rId22" imgW="558800" imgH="393700" progId="Equation.3">
                    <p:embed/>
                  </p:oleObj>
                </mc:Choice>
                <mc:Fallback>
                  <p:oleObj name="Equation" r:id="rId22" imgW="558800" imgH="393700" progId="Equation.3">
                    <p:embed/>
                    <p:pic>
                      <p:nvPicPr>
                        <p:cNvPr id="101" name="Object 100"/>
                        <p:cNvPicPr/>
                        <p:nvPr/>
                      </p:nvPicPr>
                      <p:blipFill>
                        <a:blip r:embed="rId23"/>
                        <a:stretch>
                          <a:fillRect/>
                        </a:stretch>
                      </p:blipFill>
                      <p:spPr>
                        <a:xfrm>
                          <a:off x="4362544" y="6405202"/>
                          <a:ext cx="509588" cy="360362"/>
                        </a:xfrm>
                        <a:prstGeom prst="rect">
                          <a:avLst/>
                        </a:prstGeom>
                        <a:noFill/>
                      </p:spPr>
                    </p:pic>
                  </p:oleObj>
                </mc:Fallback>
              </mc:AlternateContent>
            </a:graphicData>
          </a:graphic>
        </p:graphicFrame>
        <p:sp>
          <p:nvSpPr>
            <p:cNvPr id="102" name="TextBox 101"/>
            <p:cNvSpPr txBox="1"/>
            <p:nvPr/>
          </p:nvSpPr>
          <p:spPr>
            <a:xfrm>
              <a:off x="4641126" y="5668628"/>
              <a:ext cx="714040" cy="184666"/>
            </a:xfrm>
            <a:prstGeom prst="rect">
              <a:avLst/>
            </a:prstGeom>
            <a:noFill/>
          </p:spPr>
          <p:txBody>
            <a:bodyPr wrap="square" lIns="0" tIns="0" rIns="0" bIns="0" rtlCol="0">
              <a:spAutoFit/>
            </a:bodyPr>
            <a:lstStyle/>
            <a:p>
              <a:pPr algn="ctr"/>
              <a:r>
                <a:rPr lang="en-US" sz="1100" dirty="0">
                  <a:latin typeface="Times New Roman"/>
                  <a:cs typeface="Times New Roman"/>
                </a:rPr>
                <a:t>Dense (</a:t>
              </a:r>
              <a:r>
                <a:rPr lang="en-US" sz="1200" b="1" dirty="0" err="1">
                  <a:latin typeface="Times New Roman"/>
                  <a:cs typeface="Times New Roman"/>
                </a:rPr>
                <a:t>z</a:t>
              </a:r>
              <a:r>
                <a:rPr lang="en-US" sz="1100" baseline="-25000" dirty="0" err="1">
                  <a:latin typeface="Times New Roman"/>
                  <a:cs typeface="Times New Roman"/>
                </a:rPr>
                <a:t>d</a:t>
              </a:r>
              <a:r>
                <a:rPr lang="en-US" sz="1100" dirty="0">
                  <a:latin typeface="Times New Roman"/>
                  <a:cs typeface="Times New Roman"/>
                </a:rPr>
                <a:t>)</a:t>
              </a:r>
            </a:p>
          </p:txBody>
        </p:sp>
        <p:graphicFrame>
          <p:nvGraphicFramePr>
            <p:cNvPr id="103" name="Object 102"/>
            <p:cNvGraphicFramePr>
              <a:graphicFrameLocks noChangeAspect="1"/>
            </p:cNvGraphicFramePr>
            <p:nvPr>
              <p:extLst/>
            </p:nvPr>
          </p:nvGraphicFramePr>
          <p:xfrm>
            <a:off x="610656" y="3604785"/>
            <a:ext cx="234950" cy="1060450"/>
          </p:xfrm>
          <a:graphic>
            <a:graphicData uri="http://schemas.openxmlformats.org/presentationml/2006/ole">
              <mc:AlternateContent xmlns:mc="http://schemas.openxmlformats.org/markup-compatibility/2006">
                <mc:Choice xmlns:v="urn:schemas-microsoft-com:vml" Requires="v">
                  <p:oleObj spid="_x0000_s51423" name="Equation" r:id="rId24" imgW="76200" imgH="406400" progId="Equation.3">
                    <p:embed/>
                  </p:oleObj>
                </mc:Choice>
                <mc:Fallback>
                  <p:oleObj name="Equation" r:id="rId24" imgW="76200" imgH="406400" progId="Equation.3">
                    <p:embed/>
                    <p:pic>
                      <p:nvPicPr>
                        <p:cNvPr id="103" name="Object 102"/>
                        <p:cNvPicPr/>
                        <p:nvPr/>
                      </p:nvPicPr>
                      <p:blipFill>
                        <a:blip r:embed="rId25"/>
                        <a:stretch>
                          <a:fillRect/>
                        </a:stretch>
                      </p:blipFill>
                      <p:spPr>
                        <a:xfrm>
                          <a:off x="610656" y="3604785"/>
                          <a:ext cx="234950" cy="1060450"/>
                        </a:xfrm>
                        <a:prstGeom prst="rect">
                          <a:avLst/>
                        </a:prstGeom>
                      </p:spPr>
                    </p:pic>
                  </p:oleObj>
                </mc:Fallback>
              </mc:AlternateContent>
            </a:graphicData>
          </a:graphic>
        </p:graphicFrame>
        <p:graphicFrame>
          <p:nvGraphicFramePr>
            <p:cNvPr id="104" name="Object 103"/>
            <p:cNvGraphicFramePr>
              <a:graphicFrameLocks noChangeAspect="1"/>
            </p:cNvGraphicFramePr>
            <p:nvPr>
              <p:extLst/>
            </p:nvPr>
          </p:nvGraphicFramePr>
          <p:xfrm>
            <a:off x="1149655" y="3924332"/>
            <a:ext cx="236056" cy="430387"/>
          </p:xfrm>
          <a:graphic>
            <a:graphicData uri="http://schemas.openxmlformats.org/presentationml/2006/ole">
              <mc:AlternateContent xmlns:mc="http://schemas.openxmlformats.org/markup-compatibility/2006">
                <mc:Choice xmlns:v="urn:schemas-microsoft-com:vml" Requires="v">
                  <p:oleObj spid="_x0000_s51424" name="Equation" r:id="rId26" imgW="76200" imgH="165100" progId="Equation.3">
                    <p:embed/>
                  </p:oleObj>
                </mc:Choice>
                <mc:Fallback>
                  <p:oleObj name="Equation" r:id="rId26" imgW="76200" imgH="165100" progId="Equation.3">
                    <p:embed/>
                    <p:pic>
                      <p:nvPicPr>
                        <p:cNvPr id="104" name="Object 103"/>
                        <p:cNvPicPr/>
                        <p:nvPr/>
                      </p:nvPicPr>
                      <p:blipFill>
                        <a:blip r:embed="rId5"/>
                        <a:stretch>
                          <a:fillRect/>
                        </a:stretch>
                      </p:blipFill>
                      <p:spPr>
                        <a:xfrm>
                          <a:off x="1149655" y="3924332"/>
                          <a:ext cx="236056" cy="430387"/>
                        </a:xfrm>
                        <a:prstGeom prst="rect">
                          <a:avLst/>
                        </a:prstGeom>
                      </p:spPr>
                    </p:pic>
                  </p:oleObj>
                </mc:Fallback>
              </mc:AlternateContent>
            </a:graphicData>
          </a:graphic>
        </p:graphicFrame>
        <p:sp>
          <p:nvSpPr>
            <p:cNvPr id="105" name="TextBox 104"/>
            <p:cNvSpPr txBox="1"/>
            <p:nvPr/>
          </p:nvSpPr>
          <p:spPr>
            <a:xfrm>
              <a:off x="5693935" y="5536623"/>
              <a:ext cx="838566" cy="169277"/>
            </a:xfrm>
            <a:prstGeom prst="rect">
              <a:avLst/>
            </a:prstGeom>
            <a:noFill/>
          </p:spPr>
          <p:txBody>
            <a:bodyPr wrap="square" lIns="0" tIns="0" rIns="0" bIns="0" rtlCol="0">
              <a:spAutoFit/>
            </a:bodyPr>
            <a:lstStyle/>
            <a:p>
              <a:pPr algn="ctr"/>
              <a:r>
                <a:rPr lang="en-US" sz="1100" dirty="0">
                  <a:latin typeface="Times New Roman"/>
                  <a:cs typeface="Times New Roman"/>
                </a:rPr>
                <a:t>Domain label</a:t>
              </a:r>
            </a:p>
          </p:txBody>
        </p:sp>
      </p:grpSp>
    </p:spTree>
    <p:extLst>
      <p:ext uri="{BB962C8B-B14F-4D97-AF65-F5344CB8AC3E}">
        <p14:creationId xmlns:p14="http://schemas.microsoft.com/office/powerpoint/2010/main" val="1323991268"/>
      </p:ext>
    </p:extLst>
  </p:cSld>
  <p:clrMapOvr>
    <a:masterClrMapping/>
  </p:clrMapOvr>
  <mc:AlternateContent xmlns:mc="http://schemas.openxmlformats.org/markup-compatibility/2006" xmlns:p14="http://schemas.microsoft.com/office/powerpoint/2010/main">
    <mc:Choice Requires="p14">
      <p:transition spd="slow" p14:dur="2000" advTm="69027"/>
    </mc:Choice>
    <mc:Fallback xmlns="">
      <p:transition xmlns:p14="http://schemas.microsoft.com/office/powerpoint/2010/main" spd="slow" advTm="69027"/>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5|89.5"/>
</p:tagLst>
</file>

<file path=ppt/theme/theme1.xml><?xml version="1.0" encoding="utf-8"?>
<a:theme xmlns:a="http://schemas.openxmlformats.org/drawingml/2006/main" name="QBRI Template Oct 201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QCRI-HBKU-Template-sv01 [Read-Only]" id="{D05E4CEE-38FA-4C27-B939-4985B2F66783}" vid="{E82F8FD2-EFB4-43C1-8217-3556D3EBDE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18159</TotalTime>
  <Words>2857</Words>
  <Application>Microsoft Macintosh PowerPoint</Application>
  <PresentationFormat>On-screen Show (4:3)</PresentationFormat>
  <Paragraphs>644</Paragraphs>
  <Slides>33</Slides>
  <Notes>31</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9" baseType="lpstr">
      <vt:lpstr>Arial</vt:lpstr>
      <vt:lpstr>Calibri</vt:lpstr>
      <vt:lpstr>Symbol</vt:lpstr>
      <vt:lpstr>Times New Roman</vt:lpstr>
      <vt:lpstr>QBRI Template Oct 2016</vt:lpstr>
      <vt:lpstr>Equation</vt:lpstr>
      <vt:lpstr>Domain Adaptation with Adversarial Training and Graph Embeddings</vt:lpstr>
      <vt:lpstr>Time Critical Events</vt:lpstr>
      <vt:lpstr>Artificial Intelligence  for Digital Response (AIDR)</vt:lpstr>
      <vt:lpstr>Artificial Intelligence for          Digital Response</vt:lpstr>
      <vt:lpstr>Artificial Intelligence for          Digital Response</vt:lpstr>
      <vt:lpstr>Artificial Intelligence for          Digital Response</vt:lpstr>
      <vt:lpstr>Our Solutions/Contributions</vt:lpstr>
      <vt:lpstr>Our Solutions/Contributions</vt:lpstr>
      <vt:lpstr>Domain Adaptation with Adversarial Training and Graph Embeddings</vt:lpstr>
      <vt:lpstr>Supervised Learning</vt:lpstr>
      <vt:lpstr>Semi-Supervised Learning</vt:lpstr>
      <vt:lpstr>Semi-Supervised Learning</vt:lpstr>
      <vt:lpstr>Graph based Semi-Supervised Learning</vt:lpstr>
      <vt:lpstr>Graph based Semi-Supervised Learning</vt:lpstr>
      <vt:lpstr>Graph based Semi-Supervised Learning</vt:lpstr>
      <vt:lpstr>Graph based Semi-Supervised Learning</vt:lpstr>
      <vt:lpstr>Graph based Semi-Supervised Learning</vt:lpstr>
      <vt:lpstr>Graph based Semi-Supervised Learning</vt:lpstr>
      <vt:lpstr>Graph based Semi-Supervised Learning</vt:lpstr>
      <vt:lpstr>Graph based Semi-Supervised Learning</vt:lpstr>
      <vt:lpstr>Domain Adaptation with Adversarial Training and Graph Embeddings</vt:lpstr>
      <vt:lpstr>Domain Adaptation with Adversarial Training</vt:lpstr>
      <vt:lpstr>Domain Adaptation with Adversarial Training and Graph Embeddings</vt:lpstr>
      <vt:lpstr>Model Training</vt:lpstr>
      <vt:lpstr>Corpus</vt:lpstr>
      <vt:lpstr>Experiments and Results </vt:lpstr>
      <vt:lpstr>Experiments and Results</vt:lpstr>
      <vt:lpstr>Experiments and Results</vt:lpstr>
      <vt:lpstr>Experiments and Results</vt:lpstr>
      <vt:lpstr>Experiments and Results</vt:lpstr>
      <vt:lpstr>Summary</vt:lpstr>
      <vt:lpstr>Limitation and Future Study</vt:lpstr>
      <vt:lpstr>Thank you!</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Carolyn M. Conlan</dc:creator>
  <cp:lastModifiedBy>Microsoft Office User</cp:lastModifiedBy>
  <cp:revision>775</cp:revision>
  <dcterms:created xsi:type="dcterms:W3CDTF">2016-11-29T06:51:19Z</dcterms:created>
  <dcterms:modified xsi:type="dcterms:W3CDTF">2018-07-15T23:35:32Z</dcterms:modified>
</cp:coreProperties>
</file>